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handoutMasterIdLst>
    <p:handoutMasterId r:id="rId67"/>
  </p:handoutMasterIdLst>
  <p:sldIdLst>
    <p:sldId id="256" r:id="rId2"/>
    <p:sldId id="466" r:id="rId3"/>
    <p:sldId id="467" r:id="rId4"/>
    <p:sldId id="515" r:id="rId5"/>
    <p:sldId id="305" r:id="rId6"/>
    <p:sldId id="307" r:id="rId7"/>
    <p:sldId id="496" r:id="rId8"/>
    <p:sldId id="308" r:id="rId9"/>
    <p:sldId id="310" r:id="rId10"/>
    <p:sldId id="456" r:id="rId11"/>
    <p:sldId id="311" r:id="rId12"/>
    <p:sldId id="313" r:id="rId13"/>
    <p:sldId id="314" r:id="rId14"/>
    <p:sldId id="315" r:id="rId15"/>
    <p:sldId id="367" r:id="rId16"/>
    <p:sldId id="516" r:id="rId17"/>
    <p:sldId id="317" r:id="rId18"/>
    <p:sldId id="448" r:id="rId19"/>
    <p:sldId id="489" r:id="rId20"/>
    <p:sldId id="445" r:id="rId21"/>
    <p:sldId id="438" r:id="rId22"/>
    <p:sldId id="527" r:id="rId23"/>
    <p:sldId id="446" r:id="rId24"/>
    <p:sldId id="321" r:id="rId25"/>
    <p:sldId id="322" r:id="rId26"/>
    <p:sldId id="440" r:id="rId27"/>
    <p:sldId id="323" r:id="rId28"/>
    <p:sldId id="369" r:id="rId29"/>
    <p:sldId id="454" r:id="rId30"/>
    <p:sldId id="453" r:id="rId31"/>
    <p:sldId id="368" r:id="rId32"/>
    <p:sldId id="326" r:id="rId33"/>
    <p:sldId id="457" r:id="rId34"/>
    <p:sldId id="327" r:id="rId35"/>
    <p:sldId id="328" r:id="rId36"/>
    <p:sldId id="372" r:id="rId37"/>
    <p:sldId id="455" r:id="rId38"/>
    <p:sldId id="329" r:id="rId39"/>
    <p:sldId id="517" r:id="rId40"/>
    <p:sldId id="459" r:id="rId41"/>
    <p:sldId id="525" r:id="rId42"/>
    <p:sldId id="526" r:id="rId43"/>
    <p:sldId id="501" r:id="rId44"/>
    <p:sldId id="502" r:id="rId45"/>
    <p:sldId id="503" r:id="rId46"/>
    <p:sldId id="504" r:id="rId47"/>
    <p:sldId id="505" r:id="rId48"/>
    <p:sldId id="506" r:id="rId49"/>
    <p:sldId id="507" r:id="rId50"/>
    <p:sldId id="508" r:id="rId51"/>
    <p:sldId id="509" r:id="rId52"/>
    <p:sldId id="522" r:id="rId53"/>
    <p:sldId id="463" r:id="rId54"/>
    <p:sldId id="464" r:id="rId55"/>
    <p:sldId id="490" r:id="rId56"/>
    <p:sldId id="491" r:id="rId57"/>
    <p:sldId id="492" r:id="rId58"/>
    <p:sldId id="493" r:id="rId59"/>
    <p:sldId id="494" r:id="rId60"/>
    <p:sldId id="495" r:id="rId61"/>
    <p:sldId id="518" r:id="rId62"/>
    <p:sldId id="511" r:id="rId63"/>
    <p:sldId id="497" r:id="rId64"/>
    <p:sldId id="512" r:id="rId65"/>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85591" autoAdjust="0"/>
  </p:normalViewPr>
  <p:slideViewPr>
    <p:cSldViewPr>
      <p:cViewPr varScale="1">
        <p:scale>
          <a:sx n="75" d="100"/>
          <a:sy n="75" d="100"/>
        </p:scale>
        <p:origin x="1694"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AC9F06E-3402-4C74-AA99-8CD49081E81B}" type="datetimeFigureOut">
              <a:rPr lang="zh-CN" altLang="en-US" smtClean="0"/>
              <a:t>2020/9/16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FA54E5-C7A6-4CD0-829D-BD6E630F2BCC}" type="slidenum">
              <a:rPr lang="zh-CN" altLang="en-US" smtClean="0"/>
              <a:t>‹#›</a:t>
            </a:fld>
            <a:endParaRPr lang="zh-CN" altLang="en-US"/>
          </a:p>
        </p:txBody>
      </p:sp>
    </p:spTree>
    <p:extLst>
      <p:ext uri="{BB962C8B-B14F-4D97-AF65-F5344CB8AC3E}">
        <p14:creationId xmlns:p14="http://schemas.microsoft.com/office/powerpoint/2010/main" val="3109980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D3BC83FA-56F1-4116-83C8-5219793F6215}" type="datetimeFigureOut">
              <a:rPr lang="zh-CN" altLang="en-US"/>
              <a:pPr>
                <a:defRPr/>
              </a:pPr>
              <a:t>2020/9/16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74808AAA-BDFE-4779-A2CC-740B37D076D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baike.baidu.com/item/%E5%8C%97%E7%BE%8E%E6%B4%B2" TargetMode="External"/><Relationship Id="rId3" Type="http://schemas.openxmlformats.org/officeDocument/2006/relationships/hyperlink" Target="https://baike.baidu.com/item/%E7%AC%AC%E4%BA%8C%E6%AC%A1%E4%B8%96%E7%95%8C%E5%A4%A7%E6%88%98" TargetMode="External"/><Relationship Id="rId7" Type="http://schemas.openxmlformats.org/officeDocument/2006/relationships/hyperlink" Target="https://baike.baidu.com/item/%E5%A4%A7%E8%A5%BF%E6%B4%8B"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baike.baidu.com/item/%E5%A5%BD%E6%9C%9B%E8%A7%92" TargetMode="External"/><Relationship Id="rId5" Type="http://schemas.openxmlformats.org/officeDocument/2006/relationships/hyperlink" Target="https://baike.baidu.com/item/%E6%BE%B3%E6%B4%B2" TargetMode="External"/><Relationship Id="rId4" Type="http://schemas.openxmlformats.org/officeDocument/2006/relationships/hyperlink" Target="https://baike.baidu.com/item/%E5%89%8D%E8%8B%8F%E8%81%94" TargetMode="Externa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baike.baidu.com/view/351.htm" TargetMode="External"/><Relationship Id="rId3" Type="http://schemas.openxmlformats.org/officeDocument/2006/relationships/hyperlink" Target="http://baike.baidu.com/view/22141.htm" TargetMode="External"/><Relationship Id="rId7" Type="http://schemas.openxmlformats.org/officeDocument/2006/relationships/hyperlink" Target="http://baike.baidu.com/view/63151.htm"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baike.baidu.com/view/14957.htm" TargetMode="External"/><Relationship Id="rId11" Type="http://schemas.openxmlformats.org/officeDocument/2006/relationships/hyperlink" Target="http://baike.baidu.com/view/630625.htm" TargetMode="External"/><Relationship Id="rId5" Type="http://schemas.openxmlformats.org/officeDocument/2006/relationships/hyperlink" Target="http://baike.baidu.com/view/130369.htm" TargetMode="External"/><Relationship Id="rId10" Type="http://schemas.openxmlformats.org/officeDocument/2006/relationships/hyperlink" Target="http://baike.baidu.com/view/31260.htm" TargetMode="External"/><Relationship Id="rId4" Type="http://schemas.openxmlformats.org/officeDocument/2006/relationships/hyperlink" Target="http://baike.baidu.com/view/50853.htm" TargetMode="External"/><Relationship Id="rId9" Type="http://schemas.openxmlformats.org/officeDocument/2006/relationships/hyperlink" Target="http://baike.baidu.com/view/74004.htm"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baike.baidu.com/view/24922.htm"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5B026D7-FC82-4CF0-A742-730280C2B207}" type="slidenum">
              <a:rPr lang="zh-CN" altLang="en-US" smtClean="0">
                <a:solidFill>
                  <a:srgbClr val="000000"/>
                </a:solidFill>
              </a:rPr>
              <a:pPr/>
              <a:t>1</a:t>
            </a:fld>
            <a:endParaRPr lang="zh-CN" altLang="en-US" smtClean="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CF42A20-24D6-4311-90AE-14A16C11979C}" type="slidenum">
              <a:rPr lang="en-US" altLang="zh-CN" smtClean="0"/>
              <a:pPr/>
              <a:t>15</a:t>
            </a:fld>
            <a:endParaRPr lang="en-US" altLang="zh-CN" smtClean="0"/>
          </a:p>
        </p:txBody>
      </p:sp>
      <p:sp>
        <p:nvSpPr>
          <p:cNvPr id="39939"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9940"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50000"/>
              </a:spcBef>
              <a:buClr>
                <a:srgbClr val="A50021"/>
              </a:buClr>
              <a:buSzPct val="135000"/>
              <a:buFont typeface="Wingdings" panose="05000000000000000000" pitchFamily="2" charset="2"/>
              <a:buChar char="v"/>
            </a:pPr>
            <a:r>
              <a:rPr lang="zh-CN" altLang="en-US" sz="2400" smtClean="0">
                <a:solidFill>
                  <a:srgbClr val="3333FF"/>
                </a:solidFill>
                <a:latin typeface="华文细黑" panose="02010600040101010101" pitchFamily="2" charset="-122"/>
                <a:ea typeface="华文细黑" panose="02010600040101010101" pitchFamily="2" charset="-122"/>
              </a:rPr>
              <a:t>可见光传感器</a:t>
            </a:r>
            <a:r>
              <a:rPr lang="en-US" altLang="zh-CN" sz="2400" smtClean="0">
                <a:solidFill>
                  <a:srgbClr val="3333FF"/>
                </a:solidFill>
                <a:latin typeface="Times New Roman" panose="02020603050405020304" pitchFamily="18" charset="0"/>
                <a:ea typeface="华文细黑" panose="02010600040101010101" pitchFamily="2" charset="-122"/>
              </a:rPr>
              <a:t>——</a:t>
            </a:r>
            <a:r>
              <a:rPr lang="zh-CN" altLang="en-US" sz="2400" smtClean="0">
                <a:solidFill>
                  <a:srgbClr val="3333FF"/>
                </a:solidFill>
                <a:latin typeface="华文细黑" panose="02010600040101010101" pitchFamily="2" charset="-122"/>
                <a:ea typeface="华文细黑" panose="02010600040101010101" pitchFamily="2" charset="-122"/>
              </a:rPr>
              <a:t>借助于可见光实现遥感的仪器</a:t>
            </a:r>
          </a:p>
          <a:p>
            <a:pPr>
              <a:spcBef>
                <a:spcPct val="50000"/>
              </a:spcBef>
              <a:buClr>
                <a:srgbClr val="A50021"/>
              </a:buClr>
              <a:buSzPct val="135000"/>
              <a:buFont typeface="Wingdings" panose="05000000000000000000" pitchFamily="2" charset="2"/>
              <a:buChar char="v"/>
            </a:pPr>
            <a:r>
              <a:rPr lang="zh-CN" altLang="en-US" sz="2400" smtClean="0">
                <a:solidFill>
                  <a:srgbClr val="3333FF"/>
                </a:solidFill>
                <a:latin typeface="华文细黑" panose="02010600040101010101" pitchFamily="2" charset="-122"/>
                <a:ea typeface="华文细黑" panose="02010600040101010101" pitchFamily="2" charset="-122"/>
              </a:rPr>
              <a:t>各种类型的照相机、多光谱照相机，多光谱扫描仪，沿岸带水色扫描仪，电视摄像系统；</a:t>
            </a:r>
          </a:p>
          <a:p>
            <a:pPr>
              <a:spcBef>
                <a:spcPct val="50000"/>
              </a:spcBef>
              <a:buClr>
                <a:srgbClr val="A50021"/>
              </a:buClr>
              <a:buSzPct val="135000"/>
              <a:buFont typeface="Wingdings" panose="05000000000000000000" pitchFamily="2" charset="2"/>
              <a:buChar char="v"/>
            </a:pPr>
            <a:r>
              <a:rPr lang="zh-CN" altLang="en-US" sz="2400" smtClean="0">
                <a:solidFill>
                  <a:srgbClr val="3333FF"/>
                </a:solidFill>
                <a:latin typeface="华文细黑" panose="02010600040101010101" pitchFamily="2" charset="-122"/>
                <a:ea typeface="华文细黑" panose="02010600040101010101" pitchFamily="2" charset="-122"/>
              </a:rPr>
              <a:t>适于拍摄云图，观测海冰，海岸形态，沿岸流流向，波浪，海岛，海滩定位，测定海滩水色透明度和叶绿素含量等。</a:t>
            </a:r>
          </a:p>
          <a:p>
            <a:pPr>
              <a:spcBef>
                <a:spcPct val="50000"/>
              </a:spcBef>
              <a:buClr>
                <a:srgbClr val="A50021"/>
              </a:buClr>
              <a:buSzPct val="135000"/>
              <a:buFont typeface="Wingdings" panose="05000000000000000000" pitchFamily="2" charset="2"/>
              <a:buChar char="v"/>
            </a:pPr>
            <a:r>
              <a:rPr lang="zh-CN" altLang="en-US" sz="2400" smtClean="0">
                <a:solidFill>
                  <a:srgbClr val="3333FF"/>
                </a:solidFill>
                <a:latin typeface="华文细黑" panose="02010600040101010101" pitchFamily="2" charset="-122"/>
                <a:ea typeface="华文细黑" panose="02010600040101010101" pitchFamily="2" charset="-122"/>
              </a:rPr>
              <a:t>微波</a:t>
            </a:r>
            <a:r>
              <a:rPr lang="en-US" altLang="zh-CN" sz="2400" smtClean="0">
                <a:solidFill>
                  <a:srgbClr val="3333FF"/>
                </a:solidFill>
                <a:latin typeface="Times New Roman" panose="02020603050405020304" pitchFamily="18" charset="0"/>
                <a:ea typeface="华文细黑" panose="02010600040101010101" pitchFamily="2" charset="-122"/>
              </a:rPr>
              <a:t>——</a:t>
            </a:r>
            <a:r>
              <a:rPr lang="zh-CN" altLang="en-US" sz="2400" smtClean="0">
                <a:solidFill>
                  <a:srgbClr val="3333FF"/>
                </a:solidFill>
                <a:latin typeface="华文细黑" panose="02010600040101010101" pitchFamily="2" charset="-122"/>
                <a:ea typeface="华文细黑" panose="02010600040101010101" pitchFamily="2" charset="-122"/>
              </a:rPr>
              <a:t>根据海水的导电性：盐度</a:t>
            </a:r>
          </a:p>
          <a:p>
            <a:pPr>
              <a:spcBef>
                <a:spcPct val="50000"/>
              </a:spcBef>
              <a:buClr>
                <a:srgbClr val="A50021"/>
              </a:buClr>
              <a:buSzPct val="135000"/>
              <a:buFont typeface="Wingdings" panose="05000000000000000000" pitchFamily="2" charset="2"/>
              <a:buChar char="v"/>
            </a:pPr>
            <a:r>
              <a:rPr lang="zh-CN" altLang="en-US" sz="2400" smtClean="0">
                <a:solidFill>
                  <a:srgbClr val="3333FF"/>
                </a:solidFill>
                <a:latin typeface="华文细黑" panose="02010600040101010101" pitchFamily="2" charset="-122"/>
                <a:ea typeface="华文细黑" panose="02010600040101010101" pitchFamily="2" charset="-122"/>
              </a:rPr>
              <a:t>             油层的厚度</a:t>
            </a:r>
          </a:p>
          <a:p>
            <a:pPr>
              <a:spcBef>
                <a:spcPct val="50000"/>
              </a:spcBef>
              <a:buClr>
                <a:srgbClr val="A50021"/>
              </a:buClr>
              <a:buSzPct val="135000"/>
              <a:buFont typeface="Wingdings" panose="05000000000000000000" pitchFamily="2" charset="2"/>
              <a:buChar char="v"/>
            </a:pPr>
            <a:r>
              <a:rPr lang="zh-CN" altLang="en-US" sz="2400" smtClean="0">
                <a:solidFill>
                  <a:srgbClr val="3333FF"/>
                </a:solidFill>
                <a:latin typeface="华文细黑" panose="02010600040101010101" pitchFamily="2" charset="-122"/>
                <a:ea typeface="华文细黑" panose="02010600040101010101" pitchFamily="2" charset="-122"/>
              </a:rPr>
              <a:t>             海面风；</a:t>
            </a:r>
          </a:p>
          <a:p>
            <a:pPr>
              <a:spcBef>
                <a:spcPct val="50000"/>
              </a:spcBef>
              <a:buClr>
                <a:srgbClr val="A50021"/>
              </a:buClr>
              <a:buSzPct val="135000"/>
              <a:buFont typeface="Wingdings" panose="05000000000000000000" pitchFamily="2" charset="2"/>
              <a:buChar char="v"/>
            </a:pPr>
            <a:r>
              <a:rPr lang="zh-CN" altLang="en-US" sz="2400" smtClean="0">
                <a:solidFill>
                  <a:srgbClr val="3333FF"/>
                </a:solidFill>
                <a:latin typeface="华文细黑" panose="02010600040101010101" pitchFamily="2" charset="-122"/>
                <a:ea typeface="华文细黑" panose="02010600040101010101" pitchFamily="2" charset="-122"/>
              </a:rPr>
              <a:t>红外</a:t>
            </a:r>
            <a:r>
              <a:rPr lang="en-US" altLang="zh-CN" sz="2400" smtClean="0">
                <a:solidFill>
                  <a:srgbClr val="3333FF"/>
                </a:solidFill>
                <a:latin typeface="Times New Roman" panose="02020603050405020304" pitchFamily="18" charset="0"/>
                <a:ea typeface="华文细黑" panose="02010600040101010101" pitchFamily="2" charset="-122"/>
              </a:rPr>
              <a:t>——</a:t>
            </a:r>
            <a:r>
              <a:rPr lang="zh-CN" altLang="en-US" sz="2400" smtClean="0">
                <a:solidFill>
                  <a:srgbClr val="3333FF"/>
                </a:solidFill>
                <a:latin typeface="华文细黑" panose="02010600040101010101" pitchFamily="2" charset="-122"/>
                <a:ea typeface="华文细黑" panose="02010600040101010101" pitchFamily="2" charset="-122"/>
              </a:rPr>
              <a:t>温度，热污染的监测（排放的温室气体，高温废水）</a:t>
            </a:r>
          </a:p>
          <a:p>
            <a:endParaRPr lang="en-US"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有问题</a:t>
            </a:r>
            <a:endParaRPr lang="en-US" altLang="zh-CN" smtClean="0"/>
          </a:p>
          <a:p>
            <a:r>
              <a:rPr lang="zh-CN" altLang="en-US" smtClean="0"/>
              <a:t>光波不是电磁波吗？？？</a:t>
            </a:r>
          </a:p>
        </p:txBody>
      </p:sp>
      <p:sp>
        <p:nvSpPr>
          <p:cNvPr id="45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323A9B4-B159-4A84-9720-0801A89B0925}" type="slidenum">
              <a:rPr lang="zh-CN" altLang="en-US" smtClean="0"/>
              <a:pPr/>
              <a:t>17</a:t>
            </a:fld>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有问题</a:t>
            </a:r>
            <a:endParaRPr lang="en-US" altLang="zh-CN" smtClean="0"/>
          </a:p>
          <a:p>
            <a:r>
              <a:rPr lang="zh-CN" altLang="en-US" smtClean="0"/>
              <a:t>光波不是电磁波吗？？？</a:t>
            </a:r>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5E47B1C-0630-4D71-8E8F-3CA9861204F4}" type="slidenum">
              <a:rPr lang="zh-CN" altLang="en-US" smtClean="0"/>
              <a:pPr/>
              <a:t>18</a:t>
            </a:fld>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体积模量是弹性模量的一种，它用来反映材料的宏观特性，即物体的体应变与平均应力（某一点三个主应力的平均值）之间的关系的一个物理量。</a:t>
            </a:r>
            <a:endParaRPr lang="en-US" altLang="zh-CN" smtClean="0"/>
          </a:p>
          <a:p>
            <a:r>
              <a:rPr lang="zh-CN" altLang="en-US" smtClean="0"/>
              <a:t>压强，体积变化</a:t>
            </a:r>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07DDDD5-BB5F-40DD-8AB3-8A57F9018F10}" type="slidenum">
              <a:rPr lang="zh-CN" altLang="en-US" smtClean="0"/>
              <a:pPr/>
              <a:t>20</a:t>
            </a:fld>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0CEC28B-4019-4C20-AE13-6519F15E25C9}" type="slidenum">
              <a:rPr lang="en-US" altLang="zh-CN" smtClean="0"/>
              <a:pPr/>
              <a:t>21</a:t>
            </a:fld>
            <a:endParaRPr lang="en-US" altLang="zh-CN" smtClean="0"/>
          </a:p>
        </p:txBody>
      </p:sp>
      <p:sp>
        <p:nvSpPr>
          <p:cNvPr id="5427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solidFill>
                  <a:srgbClr val="CCFF99"/>
                </a:solidFill>
                <a:latin typeface="宋体" panose="02010600030101010101" pitchFamily="2" charset="-122"/>
              </a:rPr>
              <a:t>用一条长管子听水下（正如达芬奇建议的那样），他们记录了浸入水下的钟发出的声音在日内瓦湖中传播得多快。他们的结果</a:t>
            </a:r>
            <a:r>
              <a:rPr lang="en-US" altLang="zh-CN" smtClean="0">
                <a:solidFill>
                  <a:srgbClr val="CCFF99"/>
                </a:solidFill>
                <a:latin typeface="Times New Roman" panose="02020603050405020304" pitchFamily="18" charset="0"/>
              </a:rPr>
              <a:t>——</a:t>
            </a:r>
            <a:r>
              <a:rPr lang="zh-CN" altLang="en-US" smtClean="0">
                <a:solidFill>
                  <a:srgbClr val="CCFF99"/>
                </a:solidFill>
                <a:latin typeface="宋体" panose="02010600030101010101" pitchFamily="2" charset="-122"/>
              </a:rPr>
              <a:t>在摄氏</a:t>
            </a:r>
            <a:r>
              <a:rPr lang="en-US" altLang="zh-CN" smtClean="0">
                <a:solidFill>
                  <a:srgbClr val="CCFF99"/>
                </a:solidFill>
                <a:latin typeface="宋体" panose="02010600030101010101" pitchFamily="2" charset="-122"/>
              </a:rPr>
              <a:t>1.8</a:t>
            </a:r>
            <a:r>
              <a:rPr lang="zh-CN" altLang="en-US" smtClean="0">
                <a:solidFill>
                  <a:srgbClr val="CCFF99"/>
                </a:solidFill>
                <a:latin typeface="宋体" panose="02010600030101010101" pitchFamily="2" charset="-122"/>
              </a:rPr>
              <a:t>度（华氏</a:t>
            </a:r>
            <a:r>
              <a:rPr lang="en-US" altLang="zh-CN" smtClean="0">
                <a:solidFill>
                  <a:srgbClr val="CCFF99"/>
                </a:solidFill>
                <a:latin typeface="宋体" panose="02010600030101010101" pitchFamily="2" charset="-122"/>
              </a:rPr>
              <a:t>35</a:t>
            </a:r>
            <a:r>
              <a:rPr lang="zh-CN" altLang="en-US" smtClean="0">
                <a:solidFill>
                  <a:srgbClr val="CCFF99"/>
                </a:solidFill>
                <a:latin typeface="宋体" panose="02010600030101010101" pitchFamily="2" charset="-122"/>
              </a:rPr>
              <a:t>度）的水中每秒</a:t>
            </a:r>
            <a:r>
              <a:rPr lang="en-US" altLang="zh-CN" smtClean="0">
                <a:solidFill>
                  <a:srgbClr val="CCFF99"/>
                </a:solidFill>
                <a:latin typeface="宋体" panose="02010600030101010101" pitchFamily="2" charset="-122"/>
              </a:rPr>
              <a:t>1435</a:t>
            </a:r>
            <a:r>
              <a:rPr lang="zh-CN" altLang="en-US" smtClean="0">
                <a:solidFill>
                  <a:srgbClr val="CCFF99"/>
                </a:solidFill>
                <a:latin typeface="宋体" panose="02010600030101010101" pitchFamily="2" charset="-122"/>
              </a:rPr>
              <a:t>米（</a:t>
            </a:r>
            <a:r>
              <a:rPr lang="en-US" altLang="zh-CN" smtClean="0">
                <a:solidFill>
                  <a:srgbClr val="CCFF99"/>
                </a:solidFill>
                <a:latin typeface="宋体" panose="02010600030101010101" pitchFamily="2" charset="-122"/>
              </a:rPr>
              <a:t>1569</a:t>
            </a:r>
            <a:r>
              <a:rPr lang="zh-CN" altLang="en-US" smtClean="0">
                <a:solidFill>
                  <a:srgbClr val="CCFF99"/>
                </a:solidFill>
                <a:latin typeface="宋体" panose="02010600030101010101" pitchFamily="2" charset="-122"/>
              </a:rPr>
              <a:t>码）比现在公认的速度只差</a:t>
            </a:r>
            <a:r>
              <a:rPr lang="en-US" altLang="zh-CN" smtClean="0">
                <a:solidFill>
                  <a:srgbClr val="CCFF99"/>
                </a:solidFill>
                <a:latin typeface="宋体" panose="02010600030101010101" pitchFamily="2" charset="-122"/>
              </a:rPr>
              <a:t>3</a:t>
            </a:r>
            <a:r>
              <a:rPr lang="zh-CN" altLang="en-US" smtClean="0">
                <a:solidFill>
                  <a:srgbClr val="CCFF99"/>
                </a:solidFill>
                <a:latin typeface="宋体" panose="02010600030101010101" pitchFamily="2" charset="-122"/>
              </a:rPr>
              <a:t>米，这些研究人员表明水无论是淡水还是咸水</a:t>
            </a:r>
            <a:r>
              <a:rPr lang="en-US" altLang="zh-CN" smtClean="0">
                <a:solidFill>
                  <a:srgbClr val="CCFF99"/>
                </a:solidFill>
                <a:latin typeface="Times New Roman" panose="02020603050405020304" pitchFamily="18" charset="0"/>
              </a:rPr>
              <a:t>——</a:t>
            </a:r>
            <a:r>
              <a:rPr lang="zh-CN" altLang="en-US" smtClean="0">
                <a:solidFill>
                  <a:srgbClr val="CCFF99"/>
                </a:solidFill>
                <a:latin typeface="宋体" panose="02010600030101010101" pitchFamily="2" charset="-122"/>
              </a:rPr>
              <a:t>是声音传播的极佳媒质，声音在水中比它在空气中的传播速度几乎快五倍！</a:t>
            </a:r>
          </a:p>
          <a:p>
            <a:r>
              <a:rPr lang="en-US" altLang="zh-CN" smtClean="0">
                <a:solidFill>
                  <a:srgbClr val="00FF00"/>
                </a:solidFill>
                <a:latin typeface="宋体" panose="02010600030101010101" pitchFamily="2" charset="-122"/>
              </a:rPr>
              <a:t>1826</a:t>
            </a:r>
            <a:r>
              <a:rPr lang="zh-CN" altLang="en-US" smtClean="0">
                <a:solidFill>
                  <a:srgbClr val="00FF00"/>
                </a:solidFill>
                <a:latin typeface="宋体" panose="02010600030101010101" pitchFamily="2" charset="-122"/>
              </a:rPr>
              <a:t>年，查尔斯</a:t>
            </a:r>
            <a:r>
              <a:rPr lang="en-US" altLang="zh-CN" smtClean="0">
                <a:solidFill>
                  <a:srgbClr val="00FF00"/>
                </a:solidFill>
                <a:latin typeface="Times New Roman" panose="02020603050405020304" pitchFamily="18" charset="0"/>
              </a:rPr>
              <a:t>·</a:t>
            </a:r>
            <a:r>
              <a:rPr lang="zh-CN" altLang="en-US" smtClean="0">
                <a:solidFill>
                  <a:srgbClr val="00FF00"/>
                </a:solidFill>
                <a:latin typeface="宋体" panose="02010600030101010101" pitchFamily="2" charset="-122"/>
              </a:rPr>
              <a:t>斯特姆（</a:t>
            </a:r>
            <a:r>
              <a:rPr lang="en-US" altLang="zh-CN" smtClean="0">
                <a:solidFill>
                  <a:srgbClr val="00FF00"/>
                </a:solidFill>
                <a:latin typeface="宋体" panose="02010600030101010101" pitchFamily="2" charset="-122"/>
              </a:rPr>
              <a:t>Charles Sturm</a:t>
            </a:r>
            <a:r>
              <a:rPr lang="zh-CN" altLang="en-US" smtClean="0">
                <a:solidFill>
                  <a:srgbClr val="00FF00"/>
                </a:solidFill>
                <a:latin typeface="宋体" panose="02010600030101010101" pitchFamily="2" charset="-122"/>
              </a:rPr>
              <a:t>）（左）和丹尼尔</a:t>
            </a:r>
            <a:r>
              <a:rPr lang="en-US" altLang="zh-CN" smtClean="0">
                <a:solidFill>
                  <a:srgbClr val="00FF00"/>
                </a:solidFill>
                <a:latin typeface="Times New Roman" panose="02020603050405020304" pitchFamily="18" charset="0"/>
              </a:rPr>
              <a:t>·</a:t>
            </a:r>
            <a:r>
              <a:rPr lang="zh-CN" altLang="en-US" smtClean="0">
                <a:solidFill>
                  <a:srgbClr val="00FF00"/>
                </a:solidFill>
                <a:latin typeface="宋体" panose="02010600030101010101" pitchFamily="2" charset="-122"/>
              </a:rPr>
              <a:t>克拉顿（</a:t>
            </a:r>
            <a:r>
              <a:rPr lang="en-US" altLang="zh-CN" smtClean="0">
                <a:solidFill>
                  <a:srgbClr val="00FF00"/>
                </a:solidFill>
                <a:latin typeface="宋体" panose="02010600030101010101" pitchFamily="2" charset="-122"/>
              </a:rPr>
              <a:t>Daniel Colladon</a:t>
            </a:r>
            <a:r>
              <a:rPr lang="zh-CN" altLang="en-US" smtClean="0">
                <a:solidFill>
                  <a:srgbClr val="00FF00"/>
                </a:solidFill>
                <a:latin typeface="宋体" panose="02010600030101010101" pitchFamily="2" charset="-122"/>
              </a:rPr>
              <a:t>）（右）测出了第一个声音在水中传播速度的测量值。斯特姆（</a:t>
            </a:r>
            <a:r>
              <a:rPr lang="en-US" altLang="zh-CN" smtClean="0">
                <a:solidFill>
                  <a:srgbClr val="00FF00"/>
                </a:solidFill>
                <a:latin typeface="宋体" panose="02010600030101010101" pitchFamily="2" charset="-122"/>
              </a:rPr>
              <a:t>Sturm</a:t>
            </a:r>
            <a:r>
              <a:rPr lang="zh-CN" altLang="en-US" smtClean="0">
                <a:solidFill>
                  <a:srgbClr val="00FF00"/>
                </a:solidFill>
                <a:latin typeface="宋体" panose="02010600030101010101" pitchFamily="2" charset="-122"/>
              </a:rPr>
              <a:t>）敲响了浸在水中的钟，克拉顿（</a:t>
            </a:r>
            <a:r>
              <a:rPr lang="en-US" altLang="zh-CN" smtClean="0">
                <a:solidFill>
                  <a:srgbClr val="00FF00"/>
                </a:solidFill>
                <a:latin typeface="宋体" panose="02010600030101010101" pitchFamily="2" charset="-122"/>
              </a:rPr>
              <a:t>Colladon</a:t>
            </a:r>
            <a:r>
              <a:rPr lang="zh-CN" altLang="en-US" smtClean="0">
                <a:solidFill>
                  <a:srgbClr val="00FF00"/>
                </a:solidFill>
                <a:latin typeface="宋体" panose="02010600030101010101" pitchFamily="2" charset="-122"/>
              </a:rPr>
              <a:t>）用记秒表记下了声音传过日内瓦湖所用的时间长，他们的每秒</a:t>
            </a:r>
            <a:r>
              <a:rPr lang="en-US" altLang="zh-CN" smtClean="0">
                <a:solidFill>
                  <a:srgbClr val="00FF00"/>
                </a:solidFill>
                <a:latin typeface="宋体" panose="02010600030101010101" pitchFamily="2" charset="-122"/>
              </a:rPr>
              <a:t>1,435</a:t>
            </a:r>
            <a:r>
              <a:rPr lang="zh-CN" altLang="en-US" smtClean="0">
                <a:solidFill>
                  <a:srgbClr val="00FF00"/>
                </a:solidFill>
                <a:latin typeface="宋体" panose="02010600030101010101" pitchFamily="2" charset="-122"/>
              </a:rPr>
              <a:t>米的测量值比现公认的速度只差</a:t>
            </a:r>
            <a:r>
              <a:rPr lang="en-US" altLang="zh-CN" smtClean="0">
                <a:solidFill>
                  <a:srgbClr val="00FF00"/>
                </a:solidFill>
                <a:latin typeface="宋体" panose="02010600030101010101" pitchFamily="2" charset="-122"/>
              </a:rPr>
              <a:t>3</a:t>
            </a:r>
            <a:r>
              <a:rPr lang="zh-CN" altLang="en-US" smtClean="0">
                <a:solidFill>
                  <a:srgbClr val="00FF00"/>
                </a:solidFill>
                <a:latin typeface="宋体" panose="02010600030101010101" pitchFamily="2" charset="-122"/>
              </a:rPr>
              <a:t>米。</a:t>
            </a:r>
            <a:r>
              <a:rPr lang="zh-CN" altLang="en-US" smtClean="0">
                <a:solidFill>
                  <a:srgbClr val="CCFF99"/>
                </a:solidFill>
                <a:latin typeface="宋体" panose="02010600030101010101" pitchFamily="2" charset="-122"/>
              </a:rPr>
              <a:t> </a:t>
            </a:r>
          </a:p>
          <a:p>
            <a:endParaRPr lang="zh-CN" altLang="en-US" smtClean="0">
              <a:solidFill>
                <a:srgbClr val="CCFF99"/>
              </a:solidFill>
              <a:latin typeface="宋体" panose="02010600030101010101" pitchFamily="2" charset="-122"/>
            </a:endParaRPr>
          </a:p>
          <a:p>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solidFill>
                  <a:srgbClr val="3333FF"/>
                </a:solidFill>
                <a:latin typeface="华文细黑" panose="02010600040101010101" pitchFamily="2" charset="-122"/>
                <a:ea typeface="华文细黑" panose="02010600040101010101" pitchFamily="2" charset="-122"/>
              </a:rPr>
              <a:t> 声波速度计是一种声学仪器，在</a:t>
            </a:r>
            <a:r>
              <a:rPr lang="zh-CN" altLang="en-US" sz="1200" dirty="0" smtClean="0">
                <a:solidFill>
                  <a:srgbClr val="FF0000"/>
                </a:solidFill>
                <a:latin typeface="华文细黑" panose="02010600040101010101" pitchFamily="2" charset="-122"/>
                <a:ea typeface="华文细黑" panose="02010600040101010101" pitchFamily="2" charset="-122"/>
              </a:rPr>
              <a:t>已知长度的发射器和接收器之间</a:t>
            </a:r>
            <a:r>
              <a:rPr lang="zh-CN" altLang="en-US" sz="1200" dirty="0" smtClean="0">
                <a:solidFill>
                  <a:srgbClr val="3333FF"/>
                </a:solidFill>
                <a:latin typeface="华文细黑" panose="02010600040101010101" pitchFamily="2" charset="-122"/>
                <a:ea typeface="华文细黑" panose="02010600040101010101" pitchFamily="2" charset="-122"/>
              </a:rPr>
              <a:t>测量短声脉冲传播的时间，计算声波的传播速度。</a:t>
            </a:r>
            <a:endParaRPr lang="zh-CN" altLang="en-US" dirty="0"/>
          </a:p>
        </p:txBody>
      </p:sp>
      <p:sp>
        <p:nvSpPr>
          <p:cNvPr id="4" name="灯片编号占位符 3"/>
          <p:cNvSpPr>
            <a:spLocks noGrp="1"/>
          </p:cNvSpPr>
          <p:nvPr>
            <p:ph type="sldNum" sz="quarter" idx="10"/>
          </p:nvPr>
        </p:nvSpPr>
        <p:spPr/>
        <p:txBody>
          <a:bodyPr/>
          <a:lstStyle/>
          <a:p>
            <a:pPr>
              <a:defRPr/>
            </a:pPr>
            <a:fld id="{74808AAA-BDFE-4779-A2CC-740B37D076DA}" type="slidenum">
              <a:rPr lang="zh-CN" altLang="en-US" smtClean="0"/>
              <a:pPr>
                <a:defRPr/>
              </a:pPr>
              <a:t>22</a:t>
            </a:fld>
            <a:endParaRPr lang="zh-CN" altLang="en-US"/>
          </a:p>
        </p:txBody>
      </p:sp>
    </p:spTree>
    <p:extLst>
      <p:ext uri="{BB962C8B-B14F-4D97-AF65-F5344CB8AC3E}">
        <p14:creationId xmlns:p14="http://schemas.microsoft.com/office/powerpoint/2010/main" val="1703489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A708144-4FE0-4D74-B0E5-13129F421B7A}" type="slidenum">
              <a:rPr lang="en-US" altLang="zh-CN" smtClean="0"/>
              <a:pPr/>
              <a:t>24</a:t>
            </a:fld>
            <a:endParaRPr lang="en-US" altLang="zh-CN" smtClean="0"/>
          </a:p>
        </p:txBody>
      </p:sp>
      <p:sp>
        <p:nvSpPr>
          <p:cNvPr id="522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上层水域中，声速的变化主要是由温度和盐度的变化决定；</a:t>
            </a:r>
          </a:p>
          <a:p>
            <a:r>
              <a:rPr lang="zh-CN" altLang="en-US" smtClean="0"/>
              <a:t>较深的水中，声速的大小主要是取决于海水的压力</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D3E310C-D602-4267-A512-2F6BF8ADAA4A}" type="slidenum">
              <a:rPr lang="en-US" altLang="zh-CN" smtClean="0"/>
              <a:pPr/>
              <a:t>25</a:t>
            </a:fld>
            <a:endParaRPr lang="en-US" altLang="zh-CN" smtClean="0"/>
          </a:p>
        </p:txBody>
      </p:sp>
      <p:sp>
        <p:nvSpPr>
          <p:cNvPr id="56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solidFill>
                  <a:srgbClr val="339933"/>
                </a:solidFill>
              </a:rPr>
              <a:t>当声波在传播过程中遇到尺度比波长大得多的障板（界面或障碍物）时，就会被反射，满足反射定律。反射定律的基本内容是：</a:t>
            </a:r>
            <a:br>
              <a:rPr lang="zh-CN" altLang="en-US" dirty="0" smtClean="0">
                <a:solidFill>
                  <a:srgbClr val="339933"/>
                </a:solidFill>
              </a:rPr>
            </a:br>
            <a:r>
              <a:rPr lang="zh-CN" altLang="en-US" dirty="0" smtClean="0">
                <a:solidFill>
                  <a:srgbClr val="339933"/>
                </a:solidFill>
              </a:rPr>
              <a:t>（</a:t>
            </a:r>
            <a:r>
              <a:rPr lang="en-US" altLang="zh-CN" dirty="0" smtClean="0">
                <a:solidFill>
                  <a:srgbClr val="339933"/>
                </a:solidFill>
              </a:rPr>
              <a:t>1</a:t>
            </a:r>
            <a:r>
              <a:rPr lang="zh-CN" altLang="en-US" dirty="0" smtClean="0">
                <a:solidFill>
                  <a:srgbClr val="339933"/>
                </a:solidFill>
              </a:rPr>
              <a:t>） 入射声线、反射声线和反射面的法线在同一平面内。</a:t>
            </a:r>
            <a:br>
              <a:rPr lang="zh-CN" altLang="en-US" dirty="0" smtClean="0">
                <a:solidFill>
                  <a:srgbClr val="339933"/>
                </a:solidFill>
              </a:rPr>
            </a:br>
            <a:r>
              <a:rPr lang="zh-CN" altLang="en-US" dirty="0" smtClean="0">
                <a:solidFill>
                  <a:srgbClr val="339933"/>
                </a:solidFill>
              </a:rPr>
              <a:t>（</a:t>
            </a:r>
            <a:r>
              <a:rPr lang="en-US" altLang="zh-CN" dirty="0" smtClean="0">
                <a:solidFill>
                  <a:srgbClr val="339933"/>
                </a:solidFill>
              </a:rPr>
              <a:t>2</a:t>
            </a:r>
            <a:r>
              <a:rPr lang="zh-CN" altLang="en-US" dirty="0" smtClean="0">
                <a:solidFill>
                  <a:srgbClr val="339933"/>
                </a:solidFill>
              </a:rPr>
              <a:t>） 入射声线和反射声线分别位于法线的两侧。</a:t>
            </a:r>
            <a:br>
              <a:rPr lang="zh-CN" altLang="en-US" dirty="0" smtClean="0">
                <a:solidFill>
                  <a:srgbClr val="339933"/>
                </a:solidFill>
              </a:rPr>
            </a:br>
            <a:r>
              <a:rPr lang="zh-CN" altLang="en-US" dirty="0" smtClean="0">
                <a:solidFill>
                  <a:srgbClr val="339933"/>
                </a:solidFill>
              </a:rPr>
              <a:t>（</a:t>
            </a:r>
            <a:r>
              <a:rPr lang="en-US" altLang="zh-CN" dirty="0" smtClean="0">
                <a:solidFill>
                  <a:srgbClr val="339933"/>
                </a:solidFill>
              </a:rPr>
              <a:t>3</a:t>
            </a:r>
            <a:r>
              <a:rPr lang="zh-CN" altLang="en-US" dirty="0" smtClean="0">
                <a:solidFill>
                  <a:srgbClr val="339933"/>
                </a:solidFill>
              </a:rPr>
              <a:t>） 入射角等于反射角</a:t>
            </a:r>
            <a:r>
              <a:rPr lang="zh-CN" altLang="en-US" dirty="0" smtClean="0"/>
              <a:t> </a:t>
            </a:r>
          </a:p>
          <a:p>
            <a:r>
              <a:rPr lang="zh-CN" altLang="en-US" dirty="0" smtClean="0"/>
              <a:t>与在空气中不同，声音在海水中的传播速度取决于海水的温度、压力和盐度，其传播路径也不是直线的，而是按斯涅尔定律呈圆弧形。斯涅尔定律是空气中光波的传播定律，但适用于声波在水中的传播。</a:t>
            </a:r>
          </a:p>
          <a:p>
            <a:r>
              <a:rPr lang="zh-CN" altLang="en-US" dirty="0" smtClean="0"/>
              <a:t>当水的密度发生变化时，声波会出现折射现象。也就是说，声波在水中从一种密度层向另一种密度层传播时，其传播路径是弯曲的：声波从低密度层向高密度层传播时，向法线方向折射；相反，从高密度层向低密度层传播时，则向偏离法线方向折射。此外，海面和海底还会使声波产生散射，出现圆弧会聚现象，使从某一声源发出的声波不能从某一海区通过。</a:t>
            </a:r>
          </a:p>
          <a:p>
            <a:endParaRPr lang="en-US" altLang="zh-CN"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A9438C5-3F39-48F8-BF1A-69E2DA1153B2}" type="slidenum">
              <a:rPr lang="en-US" altLang="zh-CN" smtClean="0"/>
              <a:pPr/>
              <a:t>27</a:t>
            </a:fld>
            <a:endParaRPr lang="en-US" altLang="zh-CN" smtClean="0"/>
          </a:p>
        </p:txBody>
      </p:sp>
      <p:sp>
        <p:nvSpPr>
          <p:cNvPr id="593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sz="2400" b="1" smtClean="0">
                <a:ea typeface="华文细黑" panose="02010600040101010101" pitchFamily="2" charset="-122"/>
              </a:rPr>
              <a:t>声射线呈抛物线，凹向声速小的方向。</a:t>
            </a:r>
          </a:p>
          <a:p>
            <a:r>
              <a:rPr lang="zh-CN" altLang="en-US" smtClean="0"/>
              <a:t>声波从低密度层向高密度层传播时，向法线方向折射；相反，从高密度层向低密度层传播时，则向偏离法线方向折射。</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CBCED2D-095B-495F-96C1-088915310E31}" type="slidenum">
              <a:rPr lang="en-US" altLang="zh-CN" smtClean="0"/>
              <a:pPr/>
              <a:t>31</a:t>
            </a:fld>
            <a:endParaRPr lang="en-US" altLang="zh-CN" smtClean="0"/>
          </a:p>
        </p:txBody>
      </p:sp>
      <p:sp>
        <p:nvSpPr>
          <p:cNvPr id="6451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2200" dirty="0" smtClean="0">
                <a:solidFill>
                  <a:srgbClr val="3333FF"/>
                </a:solidFill>
                <a:latin typeface="华文细黑" panose="02010600040101010101" pitchFamily="2" charset="-122"/>
                <a:ea typeface="华文细黑" panose="02010600040101010101" pitchFamily="2" charset="-122"/>
              </a:rPr>
              <a:t>在水下某深度处存在一声速极小值，其所在的水层称为声道轴，</a:t>
            </a:r>
          </a:p>
          <a:p>
            <a:pPr>
              <a:spcBef>
                <a:spcPct val="50000"/>
              </a:spcBef>
              <a:buSzPct val="200000"/>
              <a:buFont typeface="Webdings" panose="05030102010509060703" pitchFamily="18" charset="2"/>
              <a:buChar char="ô"/>
            </a:pPr>
            <a:r>
              <a:rPr lang="zh-CN" altLang="en-US" sz="2200" dirty="0" smtClean="0">
                <a:solidFill>
                  <a:srgbClr val="3333FF"/>
                </a:solidFill>
                <a:latin typeface="华文细黑" panose="02010600040101010101" pitchFamily="2" charset="-122"/>
                <a:ea typeface="华文细黑" panose="02010600040101010101" pitchFamily="2" charset="-122"/>
              </a:rPr>
              <a:t>由于在声道轴上下方的声速梯度的方向相反，按声波折射定律，声传播方向将凹向声道轴，故使声波部经过海面和海底的反射，而在声道中反复的传播；</a:t>
            </a:r>
          </a:p>
          <a:p>
            <a:r>
              <a:rPr lang="zh-CN" altLang="en-US" sz="2200" dirty="0" smtClean="0">
                <a:solidFill>
                  <a:srgbClr val="00FF00"/>
                </a:solidFill>
                <a:latin typeface="宋体" panose="02010600030101010101" pitchFamily="2" charset="-122"/>
              </a:rPr>
              <a:t>声速随着水接近温跃层时的温度下降而减慢。在温跃层下，温度是不变的，但是压力的增加引起声速增加（左）。因为声波向速度最小的区域转向或折射，温度或压力的变化引起声波在称为深层声音通道（又叫声音固定和延伸渠道）的地区内前后跳动，在这条通道里，声音以最小的信号损失传播很长距离。</a:t>
            </a:r>
            <a:r>
              <a:rPr lang="zh-CN" altLang="en-US" sz="2200" dirty="0" smtClean="0">
                <a:solidFill>
                  <a:srgbClr val="3333FF"/>
                </a:solidFill>
                <a:latin typeface="华文细黑" panose="02010600040101010101" pitchFamily="2" charset="-122"/>
                <a:ea typeface="华文细黑" panose="02010600040101010101" pitchFamily="2" charset="-122"/>
              </a:rPr>
              <a:t> </a:t>
            </a:r>
          </a:p>
          <a:p>
            <a:endParaRPr lang="en-US" altLang="zh-CN" sz="2200" dirty="0" smtClean="0">
              <a:solidFill>
                <a:srgbClr val="3333FF"/>
              </a:solidFill>
              <a:latin typeface="华文细黑" panose="02010600040101010101" pitchFamily="2" charset="-122"/>
              <a:ea typeface="华文细黑" panose="02010600040101010101" pitchFamily="2" charset="-122"/>
            </a:endParaRPr>
          </a:p>
          <a:p>
            <a:endParaRPr lang="en-US" altLang="zh-CN" sz="2200" dirty="0" smtClean="0">
              <a:solidFill>
                <a:srgbClr val="3333FF"/>
              </a:solidFill>
              <a:latin typeface="华文细黑" panose="02010600040101010101" pitchFamily="2" charset="-122"/>
              <a:ea typeface="华文细黑" panose="02010600040101010101" pitchFamily="2" charset="-122"/>
            </a:endParaRPr>
          </a:p>
          <a:p>
            <a:endParaRPr lang="en-US" altLang="zh-CN" sz="2400" dirty="0" smtClean="0"/>
          </a:p>
          <a:p>
            <a:r>
              <a:rPr lang="zh-CN" altLang="en-US" sz="2400" dirty="0" smtClean="0">
                <a:hlinkClick r:id="rId3"/>
              </a:rPr>
              <a:t>第二次世界大战</a:t>
            </a:r>
            <a:r>
              <a:rPr lang="zh-CN" altLang="en-US" sz="2400" dirty="0" smtClean="0"/>
              <a:t>期间，美国和</a:t>
            </a:r>
            <a:r>
              <a:rPr lang="zh-CN" altLang="en-US" sz="2400" dirty="0" smtClean="0">
                <a:hlinkClick r:id="rId4"/>
              </a:rPr>
              <a:t>前苏联</a:t>
            </a:r>
            <a:r>
              <a:rPr lang="zh-CN" altLang="en-US" sz="2400" dirty="0" smtClean="0"/>
              <a:t>的科学家分别发现，在大洋深处有一些深海声道可以让声波传得很远。在深海声道中，声音可以传播到数千公里之外而没有减弱的迹象。后来的科学家还为此做过一次实验，他们在</a:t>
            </a:r>
            <a:r>
              <a:rPr lang="zh-CN" altLang="en-US" sz="2400" dirty="0" smtClean="0">
                <a:hlinkClick r:id="rId5"/>
              </a:rPr>
              <a:t>澳洲</a:t>
            </a:r>
            <a:r>
              <a:rPr lang="zh-CN" altLang="en-US" sz="2400" dirty="0" smtClean="0"/>
              <a:t>南部海中投下深水炸弹，爆炸产生的声波顺着深海声道绕过了</a:t>
            </a:r>
            <a:r>
              <a:rPr lang="zh-CN" altLang="en-US" sz="2400" dirty="0" smtClean="0">
                <a:hlinkClick r:id="rId6"/>
              </a:rPr>
              <a:t>好望角</a:t>
            </a:r>
            <a:r>
              <a:rPr lang="zh-CN" altLang="en-US" sz="2400" dirty="0" smtClean="0"/>
              <a:t>，又折向赤道，横穿</a:t>
            </a:r>
            <a:r>
              <a:rPr lang="zh-CN" altLang="en-US" sz="2400" dirty="0" smtClean="0">
                <a:hlinkClick r:id="rId7"/>
              </a:rPr>
              <a:t>大西洋</a:t>
            </a:r>
            <a:r>
              <a:rPr lang="zh-CN" altLang="en-US" sz="2400" dirty="0" smtClean="0"/>
              <a:t>，经过</a:t>
            </a:r>
            <a:r>
              <a:rPr lang="en-US" altLang="zh-CN" sz="2400" dirty="0" smtClean="0"/>
              <a:t>3</a:t>
            </a:r>
            <a:r>
              <a:rPr lang="zh-CN" altLang="en-US" sz="2400" dirty="0" smtClean="0"/>
              <a:t>小时</a:t>
            </a:r>
            <a:r>
              <a:rPr lang="en-US" altLang="zh-CN" sz="2400" dirty="0" smtClean="0"/>
              <a:t>43</a:t>
            </a:r>
            <a:r>
              <a:rPr lang="zh-CN" altLang="en-US" sz="2400" dirty="0" smtClean="0"/>
              <a:t>分钟后，竟然被</a:t>
            </a:r>
            <a:r>
              <a:rPr lang="zh-CN" altLang="en-US" sz="2400" dirty="0" smtClean="0">
                <a:hlinkClick r:id="rId8"/>
              </a:rPr>
              <a:t>北美洲</a:t>
            </a:r>
            <a:r>
              <a:rPr lang="zh-CN" altLang="en-US" sz="2400" dirty="0" smtClean="0"/>
              <a:t>百慕大群岛的测听站收听到了。计算起来，这颗炸弹爆炸后的声波一共“走”了</a:t>
            </a:r>
            <a:r>
              <a:rPr lang="en-US" altLang="zh-CN" sz="2400" dirty="0" smtClean="0"/>
              <a:t>19200</a:t>
            </a:r>
            <a:r>
              <a:rPr lang="zh-CN" altLang="en-US" sz="2400" dirty="0" smtClean="0"/>
              <a:t>公里，在海洋中环绕地球达半圈！</a:t>
            </a:r>
          </a:p>
          <a:p>
            <a:endParaRPr lang="en-US" altLang="zh-CN" sz="2200" dirty="0" smtClean="0">
              <a:solidFill>
                <a:srgbClr val="3333FF"/>
              </a:solidFill>
              <a:latin typeface="华文细黑" panose="02010600040101010101" pitchFamily="2" charset="-122"/>
              <a:ea typeface="华文细黑" panose="0201060004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D487F0E-A06A-47E8-84B7-1CA91455B8FD}" type="slidenum">
              <a:rPr lang="en-US" altLang="zh-CN" smtClean="0"/>
              <a:pPr/>
              <a:t>5</a:t>
            </a:fld>
            <a:endParaRPr lang="en-US" altLang="zh-CN" smtClean="0"/>
          </a:p>
        </p:txBody>
      </p:sp>
      <p:sp>
        <p:nvSpPr>
          <p:cNvPr id="215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电磁波是</a:t>
            </a:r>
            <a:r>
              <a:rPr lang="zh-CN" altLang="en-US" smtClean="0">
                <a:hlinkClick r:id="rId3"/>
              </a:rPr>
              <a:t>电磁场</a:t>
            </a:r>
            <a:r>
              <a:rPr lang="zh-CN" altLang="en-US" smtClean="0"/>
              <a:t>的一种</a:t>
            </a:r>
            <a:r>
              <a:rPr lang="zh-CN" altLang="en-US" smtClean="0">
                <a:hlinkClick r:id="rId4"/>
              </a:rPr>
              <a:t>运动</a:t>
            </a:r>
            <a:r>
              <a:rPr lang="zh-CN" altLang="en-US" smtClean="0"/>
              <a:t>形态。电与磁可说是一体两面，变动的电会产生</a:t>
            </a:r>
            <a:r>
              <a:rPr lang="zh-CN" altLang="en-US" smtClean="0">
                <a:hlinkClick r:id="rId5"/>
              </a:rPr>
              <a:t>磁</a:t>
            </a:r>
            <a:r>
              <a:rPr lang="zh-CN" altLang="en-US" smtClean="0"/>
              <a:t>，变动的磁则会产生</a:t>
            </a:r>
            <a:r>
              <a:rPr lang="zh-CN" altLang="en-US" smtClean="0">
                <a:hlinkClick r:id="rId6"/>
              </a:rPr>
              <a:t>电</a:t>
            </a:r>
            <a:r>
              <a:rPr lang="zh-CN" altLang="en-US" smtClean="0"/>
              <a:t>。变化的</a:t>
            </a:r>
            <a:r>
              <a:rPr lang="zh-CN" altLang="en-US" smtClean="0">
                <a:hlinkClick r:id="rId7"/>
              </a:rPr>
              <a:t>电场</a:t>
            </a:r>
            <a:r>
              <a:rPr lang="zh-CN" altLang="en-US" smtClean="0"/>
              <a:t>和变化的</a:t>
            </a:r>
            <a:r>
              <a:rPr lang="zh-CN" altLang="en-US" smtClean="0">
                <a:hlinkClick r:id="rId8"/>
              </a:rPr>
              <a:t>磁场</a:t>
            </a:r>
            <a:r>
              <a:rPr lang="zh-CN" altLang="en-US" smtClean="0"/>
              <a:t>构成了一个不可分离的统一的</a:t>
            </a:r>
            <a:r>
              <a:rPr lang="zh-CN" altLang="en-US" smtClean="0">
                <a:hlinkClick r:id="rId9"/>
              </a:rPr>
              <a:t>场</a:t>
            </a:r>
            <a:r>
              <a:rPr lang="zh-CN" altLang="en-US" smtClean="0"/>
              <a:t>，这就是电磁场，而变化的电磁场在</a:t>
            </a:r>
            <a:r>
              <a:rPr lang="zh-CN" altLang="en-US" smtClean="0">
                <a:hlinkClick r:id="rId10"/>
              </a:rPr>
              <a:t>空间</a:t>
            </a:r>
            <a:r>
              <a:rPr lang="zh-CN" altLang="en-US" smtClean="0"/>
              <a:t>的传播形成了电磁波，电磁的变动就如同微风轻拂水面产生水波一般，因此被称为电磁波，也常称为</a:t>
            </a:r>
            <a:r>
              <a:rPr lang="zh-CN" altLang="en-US" smtClean="0">
                <a:hlinkClick r:id="rId11"/>
              </a:rPr>
              <a:t>电波</a:t>
            </a:r>
            <a:r>
              <a:rPr lang="zh-CN" altLang="en-US" smtClean="0"/>
              <a:t>。</a:t>
            </a:r>
            <a:br>
              <a:rPr lang="zh-CN" altLang="en-US" smtClean="0"/>
            </a:br>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03B803B-A3EA-4454-9D6F-9E35E4AAE89D}" type="slidenum">
              <a:rPr lang="en-US" altLang="zh-CN" smtClean="0"/>
              <a:pPr/>
              <a:t>34</a:t>
            </a:fld>
            <a:endParaRPr lang="en-US" altLang="zh-CN" smtClean="0"/>
          </a:p>
        </p:txBody>
      </p:sp>
      <p:sp>
        <p:nvSpPr>
          <p:cNvPr id="686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50000"/>
              </a:spcBef>
              <a:buSzPct val="200000"/>
              <a:buFont typeface="Webdings" panose="05030102010509060703" pitchFamily="18" charset="2"/>
              <a:buChar char="ô"/>
            </a:pPr>
            <a:r>
              <a:rPr lang="zh-CN" altLang="en-US" sz="2200" dirty="0" smtClean="0">
                <a:solidFill>
                  <a:srgbClr val="3333FF"/>
                </a:solidFill>
                <a:latin typeface="华文细黑" panose="02010600040101010101" pitchFamily="2" charset="-122"/>
                <a:ea typeface="华文细黑" panose="02010600040101010101" pitchFamily="2" charset="-122"/>
              </a:rPr>
              <a:t>地球物理勘探</a:t>
            </a:r>
            <a:r>
              <a:rPr lang="en-US" altLang="zh-CN" sz="2200" dirty="0" smtClean="0">
                <a:solidFill>
                  <a:srgbClr val="3333FF"/>
                </a:solidFill>
                <a:latin typeface="Times New Roman" panose="02020603050405020304" pitchFamily="18" charset="0"/>
                <a:ea typeface="华文细黑" panose="02010600040101010101" pitchFamily="2" charset="-122"/>
              </a:rPr>
              <a:t>——</a:t>
            </a:r>
            <a:r>
              <a:rPr lang="zh-CN" altLang="en-US" sz="2200" dirty="0" smtClean="0">
                <a:solidFill>
                  <a:srgbClr val="3333FF"/>
                </a:solidFill>
                <a:latin typeface="华文细黑" panose="02010600040101010101" pitchFamily="2" charset="-122"/>
                <a:ea typeface="华文细黑" panose="02010600040101010101" pitchFamily="2" charset="-122"/>
              </a:rPr>
              <a:t>由于海底地层的物质组成和构造不同，对同一地震波产生的反射波也不同，地震波在地下传播时，在不同介质中以不同速度传播，遇到不同的地层分界面，会产生反射和折射而返回地面，反射地震波用专门仪器记录这些返回地面的反射波，分析其传播时间，震动波形等特点，借助计算机进或仪器进行处理，就能准确测定界面的深度和形态，判断地层的岩性，勘探含油气构造，石油等。</a:t>
            </a:r>
          </a:p>
          <a:p>
            <a:pPr>
              <a:spcBef>
                <a:spcPct val="50000"/>
              </a:spcBef>
            </a:pPr>
            <a:r>
              <a:rPr lang="zh-CN" altLang="en-US" sz="2400" dirty="0" smtClean="0">
                <a:latin typeface="华文细黑" panose="02010600040101010101" pitchFamily="2" charset="-122"/>
                <a:ea typeface="华文细黑" panose="02010600040101010101" pitchFamily="2" charset="-122"/>
              </a:rPr>
              <a:t>世界上比较著名的英国北海油田就是用这种方法发现的．它主要利用一种拖曳式线列阵声呐，用人工在海下制造小地震的方法，记录局部海区的地貌，借以判断有无油气田．我们从北到南的近海地区正在开展这类勘探</a:t>
            </a:r>
          </a:p>
          <a:p>
            <a:pPr>
              <a:spcBef>
                <a:spcPct val="50000"/>
              </a:spcBef>
              <a:buSzPct val="200000"/>
              <a:buFont typeface="Webdings" panose="05030102010509060703" pitchFamily="18" charset="2"/>
              <a:buChar char="ô"/>
            </a:pPr>
            <a:endParaRPr lang="zh-CN" altLang="en-US" sz="2200" dirty="0" smtClean="0">
              <a:solidFill>
                <a:srgbClr val="3333FF"/>
              </a:solidFill>
              <a:latin typeface="华文细黑" panose="02010600040101010101" pitchFamily="2" charset="-122"/>
              <a:ea typeface="华文细黑" panose="02010600040101010101" pitchFamily="2" charset="-122"/>
            </a:endParaRPr>
          </a:p>
          <a:p>
            <a:endParaRPr lang="en-US" altLang="zh-CN"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好的降噪技术，能够大幅度的减小艇内的机械噪音，也能让本舰的声呐系统不受自身机械噪音的干扰，以最大程度的性能应对战场的态势。</a:t>
            </a:r>
          </a:p>
        </p:txBody>
      </p:sp>
      <p:sp>
        <p:nvSpPr>
          <p:cNvPr id="727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1FB7FDB-0AE9-47CC-98A3-09090AF691B8}" type="slidenum">
              <a:rPr lang="zh-CN" altLang="en-US" smtClean="0"/>
              <a:pPr/>
              <a:t>37</a:t>
            </a:fld>
            <a:endParaRPr lang="zh-CN"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D49E486-2DD9-4812-808A-EDEC475E78C8}" type="slidenum">
              <a:rPr lang="en-US" altLang="zh-CN" smtClean="0"/>
              <a:pPr/>
              <a:t>38</a:t>
            </a:fld>
            <a:endParaRPr lang="en-US" altLang="zh-CN" smtClean="0"/>
          </a:p>
        </p:txBody>
      </p:sp>
      <p:sp>
        <p:nvSpPr>
          <p:cNvPr id="747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50000"/>
              </a:spcBef>
              <a:buSzPct val="200000"/>
              <a:buFont typeface="Webdings" panose="05030102010509060703" pitchFamily="18" charset="2"/>
              <a:buChar char="ô"/>
            </a:pPr>
            <a:r>
              <a:rPr lang="en-US" altLang="zh-CN" sz="2300" smtClean="0">
                <a:solidFill>
                  <a:srgbClr val="3333FF"/>
                </a:solidFill>
                <a:latin typeface="华文细黑" panose="02010600040101010101" pitchFamily="2" charset="-122"/>
                <a:ea typeface="华文细黑" panose="02010600040101010101" pitchFamily="2" charset="-122"/>
              </a:rPr>
              <a:t>1914</a:t>
            </a:r>
            <a:r>
              <a:rPr lang="zh-CN" altLang="en-US" sz="2300" smtClean="0">
                <a:solidFill>
                  <a:srgbClr val="3333FF"/>
                </a:solidFill>
                <a:latin typeface="华文细黑" panose="02010600040101010101" pitchFamily="2" charset="-122"/>
                <a:ea typeface="华文细黑" panose="02010600040101010101" pitchFamily="2" charset="-122"/>
              </a:rPr>
              <a:t>年，朗之万、康斯坦丁制成了静电式发射器和碳粒微音接收器；</a:t>
            </a:r>
          </a:p>
          <a:p>
            <a:pPr>
              <a:spcBef>
                <a:spcPct val="50000"/>
              </a:spcBef>
              <a:buSzPct val="200000"/>
              <a:buFont typeface="Webdings" panose="05030102010509060703" pitchFamily="18" charset="2"/>
              <a:buChar char="ô"/>
            </a:pPr>
            <a:r>
              <a:rPr lang="en-US" altLang="zh-CN" sz="2300" smtClean="0">
                <a:solidFill>
                  <a:srgbClr val="3333FF"/>
                </a:solidFill>
                <a:latin typeface="华文细黑" panose="02010600040101010101" pitchFamily="2" charset="-122"/>
                <a:ea typeface="华文细黑" panose="02010600040101010101" pitchFamily="2" charset="-122"/>
              </a:rPr>
              <a:t>1918</a:t>
            </a:r>
            <a:r>
              <a:rPr lang="zh-CN" altLang="en-US" sz="2300" smtClean="0">
                <a:solidFill>
                  <a:srgbClr val="3333FF"/>
                </a:solidFill>
                <a:latin typeface="华文细黑" panose="02010600040101010101" pitchFamily="2" charset="-122"/>
                <a:ea typeface="华文细黑" panose="02010600040101010101" pitchFamily="2" charset="-122"/>
              </a:rPr>
              <a:t>年采用这以装置测到甲板和</a:t>
            </a:r>
            <a:r>
              <a:rPr lang="en-US" altLang="zh-CN" sz="2300" smtClean="0">
                <a:solidFill>
                  <a:srgbClr val="3333FF"/>
                </a:solidFill>
                <a:latin typeface="华文细黑" panose="02010600040101010101" pitchFamily="2" charset="-122"/>
                <a:ea typeface="华文细黑" panose="02010600040101010101" pitchFamily="2" charset="-122"/>
              </a:rPr>
              <a:t>200</a:t>
            </a:r>
            <a:r>
              <a:rPr lang="zh-CN" altLang="en-US" sz="2300" smtClean="0">
                <a:solidFill>
                  <a:srgbClr val="3333FF"/>
                </a:solidFill>
                <a:latin typeface="华文细黑" panose="02010600040101010101" pitchFamily="2" charset="-122"/>
                <a:ea typeface="华文细黑" panose="02010600040101010101" pitchFamily="2" charset="-122"/>
              </a:rPr>
              <a:t>米深海底上的回波；</a:t>
            </a:r>
          </a:p>
          <a:p>
            <a:pPr>
              <a:spcBef>
                <a:spcPct val="50000"/>
              </a:spcBef>
              <a:buSzPct val="200000"/>
              <a:buFont typeface="Webdings" panose="05030102010509060703" pitchFamily="18" charset="2"/>
              <a:buChar char="ô"/>
            </a:pPr>
            <a:r>
              <a:rPr lang="zh-CN" altLang="en-US" sz="2300" smtClean="0">
                <a:solidFill>
                  <a:srgbClr val="3333FF"/>
                </a:solidFill>
                <a:latin typeface="华文细黑" panose="02010600040101010101" pitchFamily="2" charset="-122"/>
                <a:ea typeface="华文细黑" panose="02010600040101010101" pitchFamily="2" charset="-122"/>
              </a:rPr>
              <a:t>同时用石英晶体做成压电式发射器和接收器并采用真空管放大器，制成第一台回声定位仪。以后简称声纳</a:t>
            </a:r>
            <a:endParaRPr lang="zh-CN" altLang="en-US" smtClean="0"/>
          </a:p>
          <a:p>
            <a:r>
              <a:rPr lang="zh-CN" altLang="en-US" smtClean="0"/>
              <a:t>声纳（</a:t>
            </a:r>
            <a:r>
              <a:rPr lang="en-US" altLang="zh-CN" smtClean="0"/>
              <a:t>SONAR : sound navigation and ranging</a:t>
            </a:r>
            <a:r>
              <a:rPr lang="zh-CN" altLang="en-US" smtClean="0"/>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6F0769F-E192-4837-BCFE-932D7131CE89}" type="slidenum">
              <a:rPr lang="en-US" altLang="zh-CN" smtClean="0">
                <a:solidFill>
                  <a:srgbClr val="000000"/>
                </a:solidFill>
              </a:rPr>
              <a:pPr/>
              <a:t>40</a:t>
            </a:fld>
            <a:endParaRPr lang="en-US" altLang="zh-CN" smtClean="0">
              <a:solidFill>
                <a:srgbClr val="000000"/>
              </a:solidFill>
            </a:endParaRPr>
          </a:p>
        </p:txBody>
      </p:sp>
      <p:sp>
        <p:nvSpPr>
          <p:cNvPr id="778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50000"/>
              </a:spcBef>
              <a:buSzPct val="200000"/>
              <a:buFont typeface="Webdings" panose="05030102010509060703" pitchFamily="18" charset="2"/>
              <a:buChar char="ô"/>
            </a:pPr>
            <a:r>
              <a:rPr lang="en-US" altLang="zh-CN" sz="2300" smtClean="0">
                <a:solidFill>
                  <a:srgbClr val="3333FF"/>
                </a:solidFill>
                <a:latin typeface="华文细黑" panose="02010600040101010101" pitchFamily="2" charset="-122"/>
                <a:ea typeface="华文细黑" panose="02010600040101010101" pitchFamily="2" charset="-122"/>
              </a:rPr>
              <a:t>1914</a:t>
            </a:r>
            <a:r>
              <a:rPr lang="zh-CN" altLang="en-US" sz="2300" smtClean="0">
                <a:solidFill>
                  <a:srgbClr val="3333FF"/>
                </a:solidFill>
                <a:latin typeface="华文细黑" panose="02010600040101010101" pitchFamily="2" charset="-122"/>
                <a:ea typeface="华文细黑" panose="02010600040101010101" pitchFamily="2" charset="-122"/>
              </a:rPr>
              <a:t>年，朗之万、康斯坦丁制成了静电式发射器和碳粒微音接收器；</a:t>
            </a:r>
          </a:p>
          <a:p>
            <a:pPr>
              <a:spcBef>
                <a:spcPct val="50000"/>
              </a:spcBef>
              <a:buSzPct val="200000"/>
              <a:buFont typeface="Webdings" panose="05030102010509060703" pitchFamily="18" charset="2"/>
              <a:buChar char="ô"/>
            </a:pPr>
            <a:r>
              <a:rPr lang="en-US" altLang="zh-CN" sz="2300" smtClean="0">
                <a:solidFill>
                  <a:srgbClr val="3333FF"/>
                </a:solidFill>
                <a:latin typeface="华文细黑" panose="02010600040101010101" pitchFamily="2" charset="-122"/>
                <a:ea typeface="华文细黑" panose="02010600040101010101" pitchFamily="2" charset="-122"/>
              </a:rPr>
              <a:t>1918</a:t>
            </a:r>
            <a:r>
              <a:rPr lang="zh-CN" altLang="en-US" sz="2300" smtClean="0">
                <a:solidFill>
                  <a:srgbClr val="3333FF"/>
                </a:solidFill>
                <a:latin typeface="华文细黑" panose="02010600040101010101" pitchFamily="2" charset="-122"/>
                <a:ea typeface="华文细黑" panose="02010600040101010101" pitchFamily="2" charset="-122"/>
              </a:rPr>
              <a:t>年采用这以装置测到甲板和</a:t>
            </a:r>
            <a:r>
              <a:rPr lang="en-US" altLang="zh-CN" sz="2300" smtClean="0">
                <a:solidFill>
                  <a:srgbClr val="3333FF"/>
                </a:solidFill>
                <a:latin typeface="华文细黑" panose="02010600040101010101" pitchFamily="2" charset="-122"/>
                <a:ea typeface="华文细黑" panose="02010600040101010101" pitchFamily="2" charset="-122"/>
              </a:rPr>
              <a:t>200</a:t>
            </a:r>
            <a:r>
              <a:rPr lang="zh-CN" altLang="en-US" sz="2300" smtClean="0">
                <a:solidFill>
                  <a:srgbClr val="3333FF"/>
                </a:solidFill>
                <a:latin typeface="华文细黑" panose="02010600040101010101" pitchFamily="2" charset="-122"/>
                <a:ea typeface="华文细黑" panose="02010600040101010101" pitchFamily="2" charset="-122"/>
              </a:rPr>
              <a:t>米深海底上的回波；</a:t>
            </a:r>
          </a:p>
          <a:p>
            <a:pPr>
              <a:spcBef>
                <a:spcPct val="50000"/>
              </a:spcBef>
              <a:buSzPct val="200000"/>
              <a:buFont typeface="Webdings" panose="05030102010509060703" pitchFamily="18" charset="2"/>
              <a:buChar char="ô"/>
            </a:pPr>
            <a:r>
              <a:rPr lang="zh-CN" altLang="en-US" sz="2300" smtClean="0">
                <a:solidFill>
                  <a:srgbClr val="3333FF"/>
                </a:solidFill>
                <a:latin typeface="华文细黑" panose="02010600040101010101" pitchFamily="2" charset="-122"/>
                <a:ea typeface="华文细黑" panose="02010600040101010101" pitchFamily="2" charset="-122"/>
              </a:rPr>
              <a:t>同时用石英晶体做成压电式发射器和接收器并采用真空管放大器，制成第一台回声定位仪。以后简称声纳</a:t>
            </a:r>
            <a:endParaRPr lang="zh-CN" altLang="en-US" smtClean="0"/>
          </a:p>
          <a:p>
            <a:r>
              <a:rPr lang="zh-CN" altLang="en-US" smtClean="0"/>
              <a:t>声纳（</a:t>
            </a:r>
            <a:r>
              <a:rPr lang="en-US" altLang="zh-CN" smtClean="0"/>
              <a:t>SONAR : sound navigation and ranging</a:t>
            </a:r>
            <a:r>
              <a:rPr lang="zh-CN" altLang="en-US" smtClean="0"/>
              <a:t>）</a:t>
            </a:r>
          </a:p>
          <a:p>
            <a:r>
              <a:rPr lang="zh-CN" altLang="en-US" smtClean="0"/>
              <a:t>声呐（</a:t>
            </a:r>
            <a:r>
              <a:rPr lang="en-US" altLang="zh-CN" smtClean="0">
                <a:latin typeface="宋体" panose="02010600030101010101" pitchFamily="2" charset="-122"/>
              </a:rPr>
              <a:t>Sonar</a:t>
            </a:r>
            <a:r>
              <a:rPr lang="zh-CN" altLang="en-US" smtClean="0"/>
              <a:t>）一词是第二次世界大战期间由声音（</a:t>
            </a:r>
            <a:r>
              <a:rPr lang="en-US" altLang="zh-CN" smtClean="0">
                <a:latin typeface="宋体" panose="02010600030101010101" pitchFamily="2" charset="-122"/>
              </a:rPr>
              <a:t>Sound</a:t>
            </a:r>
            <a:r>
              <a:rPr lang="zh-CN" altLang="en-US" smtClean="0"/>
              <a:t>）、导航（</a:t>
            </a:r>
            <a:r>
              <a:rPr lang="en-US" altLang="zh-CN" smtClean="0">
                <a:latin typeface="宋体" panose="02010600030101010101" pitchFamily="2" charset="-122"/>
              </a:rPr>
              <a:t>Navigation</a:t>
            </a:r>
            <a:r>
              <a:rPr lang="zh-CN" altLang="en-US" smtClean="0"/>
              <a:t>）和测距（</a:t>
            </a:r>
            <a:r>
              <a:rPr lang="en-US" altLang="zh-CN" smtClean="0">
                <a:latin typeface="宋体" panose="02010600030101010101" pitchFamily="2" charset="-122"/>
              </a:rPr>
              <a:t>Rang-ing</a:t>
            </a:r>
            <a:r>
              <a:rPr lang="zh-CN" altLang="en-US" smtClean="0"/>
              <a:t>）三个英文单词的字头构成的．它是利用声波判断海洋中物体的存在、位置及类型的设备．在军事上，它是海军的重要电子设备．在民用方面，又是海洋开发不可缺少的手段</a:t>
            </a:r>
            <a:endParaRPr lang="zh-CN" altLang="en-US" smtClean="0">
              <a:latin typeface="宋体" panose="02010600030101010101" pitchFamily="2" charset="-122"/>
            </a:endParaRPr>
          </a:p>
          <a:p>
            <a:endParaRPr lang="en-US"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D184F37-3CCA-4087-B495-005DFA533AE7}" type="slidenum">
              <a:rPr lang="en-US" altLang="zh-CN"/>
              <a:pPr/>
              <a:t>43</a:t>
            </a:fld>
            <a:endParaRPr lang="en-US" altLang="zh-CN"/>
          </a:p>
        </p:txBody>
      </p:sp>
      <p:sp>
        <p:nvSpPr>
          <p:cNvPr id="2887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87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听测管</a:t>
            </a:r>
          </a:p>
          <a:p>
            <a:r>
              <a:rPr lang="zh-CN" altLang="en-US" smtClean="0"/>
              <a:t>不发射声波，专门听测水下目标发出的声信号的声纳</a:t>
            </a:r>
          </a:p>
          <a:p>
            <a:r>
              <a:rPr lang="zh-CN" altLang="en-US" smtClean="0">
                <a:solidFill>
                  <a:srgbClr val="CCFF99"/>
                </a:solidFill>
                <a:latin typeface="宋体" panose="02010600030101010101" pitchFamily="2" charset="-122"/>
              </a:rPr>
              <a:t>渔夫就通过发出大的声音，例如敲钟并听回声的方法，来估计前面被大雾掩盖住了的陆地的距离。到</a:t>
            </a:r>
            <a:r>
              <a:rPr lang="en-US" altLang="zh-CN" smtClean="0">
                <a:solidFill>
                  <a:srgbClr val="CCFF99"/>
                </a:solidFill>
                <a:latin typeface="宋体" panose="02010600030101010101" pitchFamily="2" charset="-122"/>
              </a:rPr>
              <a:t>1902</a:t>
            </a:r>
            <a:r>
              <a:rPr lang="zh-CN" altLang="en-US" smtClean="0">
                <a:solidFill>
                  <a:srgbClr val="CCFF99"/>
                </a:solidFill>
                <a:latin typeface="宋体" panose="02010600030101010101" pitchFamily="2" charset="-122"/>
              </a:rPr>
              <a:t>年，航行过美洲海岸的船只通过安置在固定灯船上的水下钟来获得暗滩的警告。</a:t>
            </a:r>
          </a:p>
          <a:p>
            <a:endParaRPr lang="en-US" altLang="zh-CN" smtClean="0"/>
          </a:p>
        </p:txBody>
      </p:sp>
    </p:spTree>
    <p:extLst>
      <p:ext uri="{BB962C8B-B14F-4D97-AF65-F5344CB8AC3E}">
        <p14:creationId xmlns:p14="http://schemas.microsoft.com/office/powerpoint/2010/main" val="3581171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CF35FE0-E43D-45DD-A097-1C3A9275359B}" type="slidenum">
              <a:rPr lang="en-US" altLang="zh-CN"/>
              <a:pPr/>
              <a:t>44</a:t>
            </a:fld>
            <a:endParaRPr lang="en-US" altLang="zh-CN"/>
          </a:p>
        </p:txBody>
      </p:sp>
      <p:sp>
        <p:nvSpPr>
          <p:cNvPr id="2908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08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solidFill>
                  <a:srgbClr val="CCFF99"/>
                </a:solidFill>
                <a:latin typeface="宋体" panose="02010600030101010101" pitchFamily="2" charset="-122"/>
              </a:rPr>
              <a:t>十年后，泰坦尼克的悲剧激发了波士顿潜水艇信号公司（现在是</a:t>
            </a:r>
            <a:r>
              <a:rPr lang="en-US" altLang="zh-CN" smtClean="0">
                <a:solidFill>
                  <a:srgbClr val="CCFF99"/>
                </a:solidFill>
                <a:latin typeface="宋体" panose="02010600030101010101" pitchFamily="2" charset="-122"/>
              </a:rPr>
              <a:t>Raytheon</a:t>
            </a:r>
            <a:r>
              <a:rPr lang="zh-CN" altLang="en-US" smtClean="0">
                <a:solidFill>
                  <a:srgbClr val="CCFF99"/>
                </a:solidFill>
                <a:latin typeface="宋体" panose="02010600030101010101" pitchFamily="2" charset="-122"/>
              </a:rPr>
              <a:t>公司的一部分）和其他人研制更有效的装置，以警告冰山和其它航海危害。</a:t>
            </a:r>
          </a:p>
          <a:p>
            <a:endParaRPr lang="en-US" altLang="zh-CN" smtClean="0"/>
          </a:p>
        </p:txBody>
      </p:sp>
    </p:spTree>
    <p:extLst>
      <p:ext uri="{BB962C8B-B14F-4D97-AF65-F5344CB8AC3E}">
        <p14:creationId xmlns:p14="http://schemas.microsoft.com/office/powerpoint/2010/main" val="3323142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C07C4D6-2E71-49FE-93BB-85A877373EE4}" type="slidenum">
              <a:rPr lang="en-US" altLang="zh-CN"/>
              <a:pPr/>
              <a:t>45</a:t>
            </a:fld>
            <a:endParaRPr lang="en-US" altLang="zh-CN"/>
          </a:p>
        </p:txBody>
      </p:sp>
      <p:sp>
        <p:nvSpPr>
          <p:cNvPr id="29286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28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solidFill>
                  <a:srgbClr val="CCFF99"/>
                </a:solidFill>
                <a:latin typeface="宋体" panose="02010600030101010101" pitchFamily="2" charset="-122"/>
              </a:rPr>
              <a:t>然而，第一台能工作的回波定位仪是在</a:t>
            </a:r>
            <a:r>
              <a:rPr lang="en-US" altLang="zh-CN" smtClean="0">
                <a:solidFill>
                  <a:srgbClr val="CCFF99"/>
                </a:solidFill>
                <a:latin typeface="宋体" panose="02010600030101010101" pitchFamily="2" charset="-122"/>
              </a:rPr>
              <a:t>1914</a:t>
            </a:r>
            <a:r>
              <a:rPr lang="zh-CN" altLang="en-US" smtClean="0">
                <a:solidFill>
                  <a:srgbClr val="CCFF99"/>
                </a:solidFill>
                <a:latin typeface="宋体" panose="02010600030101010101" pitchFamily="2" charset="-122"/>
              </a:rPr>
              <a:t>年，由为潜水艇信号公司工作的瑞格纳德</a:t>
            </a:r>
            <a:r>
              <a:rPr lang="en-US" altLang="zh-CN" smtClean="0">
                <a:solidFill>
                  <a:srgbClr val="CCFF99"/>
                </a:solidFill>
                <a:latin typeface="Times New Roman" panose="02020603050405020304" pitchFamily="18" charset="0"/>
              </a:rPr>
              <a:t>·</a:t>
            </a:r>
            <a:r>
              <a:rPr lang="zh-CN" altLang="en-US" smtClean="0">
                <a:solidFill>
                  <a:srgbClr val="CCFF99"/>
                </a:solidFill>
                <a:latin typeface="宋体" panose="02010600030101010101" pitchFamily="2" charset="-122"/>
              </a:rPr>
              <a:t>Ａ</a:t>
            </a:r>
            <a:r>
              <a:rPr lang="en-US" altLang="zh-CN" smtClean="0">
                <a:solidFill>
                  <a:srgbClr val="CCFF99"/>
                </a:solidFill>
                <a:latin typeface="Times New Roman" panose="02020603050405020304" pitchFamily="18" charset="0"/>
              </a:rPr>
              <a:t>·</a:t>
            </a:r>
            <a:r>
              <a:rPr lang="zh-CN" altLang="en-US" smtClean="0">
                <a:solidFill>
                  <a:srgbClr val="CCFF99"/>
                </a:solidFill>
                <a:latin typeface="宋体" panose="02010600030101010101" pitchFamily="2" charset="-122"/>
              </a:rPr>
              <a:t>泰森德（</a:t>
            </a:r>
            <a:r>
              <a:rPr lang="en-US" altLang="zh-CN" smtClean="0">
                <a:solidFill>
                  <a:srgbClr val="CCFF99"/>
                </a:solidFill>
                <a:latin typeface="宋体" panose="02010600030101010101" pitchFamily="2" charset="-122"/>
              </a:rPr>
              <a:t>Reginald A. Tessenden</a:t>
            </a:r>
            <a:r>
              <a:rPr lang="zh-CN" altLang="en-US" smtClean="0">
                <a:solidFill>
                  <a:srgbClr val="CCFF99"/>
                </a:solidFill>
                <a:latin typeface="宋体" panose="02010600030101010101" pitchFamily="2" charset="-122"/>
              </a:rPr>
              <a:t>）在美国获得的专利。</a:t>
            </a:r>
          </a:p>
          <a:p>
            <a:r>
              <a:rPr lang="zh-CN" altLang="en-US" smtClean="0">
                <a:solidFill>
                  <a:srgbClr val="CCFF99"/>
                </a:solidFill>
                <a:latin typeface="宋体" panose="02010600030101010101" pitchFamily="2" charset="-122"/>
              </a:rPr>
              <a:t>泰森德（</a:t>
            </a:r>
            <a:r>
              <a:rPr lang="en-US" altLang="zh-CN" smtClean="0">
                <a:solidFill>
                  <a:srgbClr val="CCFF99"/>
                </a:solidFill>
                <a:latin typeface="宋体" panose="02010600030101010101" pitchFamily="2" charset="-122"/>
              </a:rPr>
              <a:t>Tessenden</a:t>
            </a:r>
            <a:r>
              <a:rPr lang="zh-CN" altLang="en-US" smtClean="0">
                <a:solidFill>
                  <a:srgbClr val="CCFF99"/>
                </a:solidFill>
                <a:latin typeface="宋体" panose="02010600030101010101" pitchFamily="2" charset="-122"/>
              </a:rPr>
              <a:t>）的装置是一个发射低频声音，然后转换成用来听回声的接收器的电子振荡器，它能探测到水下二米外的冰山，虽然还不能精确测定其方向。</a:t>
            </a:r>
          </a:p>
          <a:p>
            <a:endParaRPr lang="en-US" altLang="zh-CN" smtClean="0"/>
          </a:p>
        </p:txBody>
      </p:sp>
    </p:spTree>
    <p:extLst>
      <p:ext uri="{BB962C8B-B14F-4D97-AF65-F5344CB8AC3E}">
        <p14:creationId xmlns:p14="http://schemas.microsoft.com/office/powerpoint/2010/main" val="2620524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4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所谓“无限制</a:t>
            </a:r>
            <a:r>
              <a:rPr lang="zh-CN" altLang="en-US" dirty="0" smtClean="0">
                <a:hlinkClick r:id="rId3"/>
              </a:rPr>
              <a:t>潜艇</a:t>
            </a:r>
            <a:r>
              <a:rPr lang="zh-CN" altLang="en-US" dirty="0" smtClean="0"/>
              <a:t>战”、是德国海军部于</a:t>
            </a:r>
            <a:r>
              <a:rPr lang="en-US" altLang="zh-CN" dirty="0" smtClean="0"/>
              <a:t>1917</a:t>
            </a:r>
            <a:r>
              <a:rPr lang="zh-CN" altLang="en-US" dirty="0" smtClean="0"/>
              <a:t>年</a:t>
            </a:r>
            <a:r>
              <a:rPr lang="en-US" altLang="zh-CN" dirty="0" smtClean="0"/>
              <a:t>2</a:t>
            </a:r>
            <a:r>
              <a:rPr lang="zh-CN" altLang="en-US" dirty="0" smtClean="0"/>
              <a:t>月宣布的一种潜艇作战方法，即德国潜艇可以事先不发警告，而任意击沉任何开往英国水域的商船，其目的是要对英国进行封锁。</a:t>
            </a:r>
          </a:p>
        </p:txBody>
      </p:sp>
      <p:sp>
        <p:nvSpPr>
          <p:cNvPr id="294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63ACA62-B904-49DC-81B6-D7270F8FE723}" type="slidenum">
              <a:rPr lang="zh-CN" altLang="en-US"/>
              <a:pPr/>
              <a:t>46</a:t>
            </a:fld>
            <a:endParaRPr lang="zh-CN" altLang="en-US"/>
          </a:p>
        </p:txBody>
      </p:sp>
    </p:spTree>
    <p:extLst>
      <p:ext uri="{BB962C8B-B14F-4D97-AF65-F5344CB8AC3E}">
        <p14:creationId xmlns:p14="http://schemas.microsoft.com/office/powerpoint/2010/main" val="10238611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83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BDA3CDC6-7AEB-43AE-894A-80BD1205EC53}" type="slidenum">
              <a:rPr lang="zh-CN" altLang="en-US" smtClean="0">
                <a:solidFill>
                  <a:srgbClr val="000000"/>
                </a:solidFill>
              </a:rPr>
              <a:pPr/>
              <a:t>54</a:t>
            </a:fld>
            <a:endParaRPr lang="zh-CN" altLang="en-US" smtClean="0">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461D2B-3BF2-42B2-8291-AC6B6A6E4068}" type="slidenum">
              <a:rPr lang="en-US" altLang="zh-CN"/>
              <a:pPr/>
              <a:t>56</a:t>
            </a:fld>
            <a:endParaRPr lang="en-US" altLang="zh-CN"/>
          </a:p>
        </p:txBody>
      </p:sp>
      <p:sp>
        <p:nvSpPr>
          <p:cNvPr id="507906" name="Rectangle 2"/>
          <p:cNvSpPr>
            <a:spLocks noGrp="1" noRot="1" noChangeAspect="1" noChangeArrowheads="1" noTextEdit="1"/>
          </p:cNvSpPr>
          <p:nvPr>
            <p:ph type="sldImg"/>
          </p:nvPr>
        </p:nvSpPr>
        <p:spPr>
          <a:ln/>
        </p:spPr>
      </p:sp>
      <p:sp>
        <p:nvSpPr>
          <p:cNvPr id="507907" name="Rectangle 3"/>
          <p:cNvSpPr>
            <a:spLocks noGrp="1" noChangeArrowheads="1"/>
          </p:cNvSpPr>
          <p:nvPr>
            <p:ph type="body" idx="1"/>
          </p:nvPr>
        </p:nvSpPr>
        <p:spPr/>
        <p:txBody>
          <a:bodyPr/>
          <a:lstStyle/>
          <a:p>
            <a:r>
              <a:rPr lang="zh-CN" altLang="en-US" dirty="0"/>
              <a:t>第一次世界大战以后的年代里，主动声呐和被动声呐都得到进一步的发展．英美以发展主动式声呐为主，使用了较高的频率，使之与本舰的噪声频段相差较远，能不受本舰噪声干扰，如朗之万的声呐频率是</a:t>
            </a:r>
            <a:r>
              <a:rPr lang="en-US" altLang="zh-CN" dirty="0"/>
              <a:t>38kHZ</a:t>
            </a:r>
            <a:r>
              <a:rPr lang="zh-CN" altLang="en-US" dirty="0"/>
              <a:t>，后继的声呐频率也大多在</a:t>
            </a:r>
            <a:r>
              <a:rPr lang="en-US" altLang="zh-CN" dirty="0"/>
              <a:t>10</a:t>
            </a:r>
            <a:r>
              <a:rPr lang="zh-CN" altLang="en-US" dirty="0"/>
              <a:t>～</a:t>
            </a:r>
            <a:r>
              <a:rPr lang="en-US" altLang="zh-CN" dirty="0"/>
              <a:t>30kHZ</a:t>
            </a:r>
            <a:r>
              <a:rPr lang="zh-CN" altLang="en-US" dirty="0"/>
              <a:t>，而且由于频率较高，可以形成很强的指向性</a:t>
            </a:r>
          </a:p>
          <a:p>
            <a:r>
              <a:rPr lang="zh-CN" altLang="en-US" dirty="0">
                <a:ea typeface=""/>
                <a:cs typeface=""/>
              </a:rPr>
              <a:t>一位上海海事局的工作人员正将声纳设备上的拖鱼放入长江中。重庆涪陵“６</a:t>
            </a:r>
            <a:r>
              <a:rPr lang="en-US" altLang="zh-CN" dirty="0">
                <a:ea typeface=""/>
                <a:cs typeface=""/>
              </a:rPr>
              <a:t>·</a:t>
            </a:r>
            <a:r>
              <a:rPr lang="zh-CN" altLang="en-US" dirty="0">
                <a:ea typeface=""/>
                <a:cs typeface=""/>
              </a:rPr>
              <a:t>１９”特大水上交通事故发生后，为尽快确定沉船位置，早日打捞出失事船只，从上海、天津紧急空运的沉船打捞增援设备当天上午安装调试完毕，１１时左右正式开始水下搜巡作业</a:t>
            </a:r>
            <a:r>
              <a:rPr lang="zh-CN" altLang="en-US" dirty="0" smtClean="0">
                <a:ea typeface=""/>
                <a:cs typeface=""/>
              </a:rPr>
              <a:t>。</a:t>
            </a:r>
            <a:endParaRPr lang="en-US" altLang="zh-CN" dirty="0" smtClean="0">
              <a:ea typeface=""/>
              <a:cs typeface=""/>
            </a:endParaRPr>
          </a:p>
          <a:p>
            <a:r>
              <a:rPr lang="zh-CN" altLang="en-US" sz="1200" b="0" i="0" kern="1200" dirty="0" smtClean="0">
                <a:solidFill>
                  <a:schemeClr val="tx1"/>
                </a:solidFill>
                <a:effectLst/>
                <a:latin typeface="+mn-lt"/>
                <a:ea typeface="+mn-ea"/>
                <a:cs typeface="+mn-cs"/>
              </a:rPr>
              <a:t>重庆涪陵“</a:t>
            </a:r>
            <a:r>
              <a:rPr lang="en-US" altLang="zh-CN" sz="1200" b="0" i="0" kern="1200" dirty="0" smtClean="0">
                <a:solidFill>
                  <a:schemeClr val="tx1"/>
                </a:solidFill>
                <a:effectLst/>
                <a:latin typeface="+mn-lt"/>
                <a:ea typeface="+mn-ea"/>
                <a:cs typeface="+mn-cs"/>
              </a:rPr>
              <a:t>6·19”</a:t>
            </a:r>
            <a:r>
              <a:rPr lang="zh-CN" altLang="en-US" sz="1200" b="0" i="0" kern="1200" dirty="0" smtClean="0">
                <a:solidFill>
                  <a:schemeClr val="tx1"/>
                </a:solidFill>
                <a:effectLst/>
                <a:latin typeface="+mn-lt"/>
                <a:ea typeface="+mn-ea"/>
                <a:cs typeface="+mn-cs"/>
              </a:rPr>
              <a:t>特大水上交通事故发生以后，为尽快打捞出沉船、核查事故原因，国务院事故调查领导小组从上海、天津紧急调运了用于水下物体探测的回声测深仪、卫星定位仪和旁侧声纳设备等。设备运到后，经过紧张的安装调试，于</a:t>
            </a:r>
            <a:r>
              <a:rPr lang="en-US" altLang="zh-CN" sz="1200" b="0" i="0" kern="1200" dirty="0" smtClean="0">
                <a:solidFill>
                  <a:schemeClr val="tx1"/>
                </a:solidFill>
                <a:effectLst/>
                <a:latin typeface="+mn-lt"/>
                <a:ea typeface="+mn-ea"/>
                <a:cs typeface="+mn-cs"/>
              </a:rPr>
              <a:t>23</a:t>
            </a:r>
            <a:r>
              <a:rPr lang="zh-CN" altLang="en-US" sz="1200" b="0" i="0" kern="1200" dirty="0" smtClean="0">
                <a:solidFill>
                  <a:schemeClr val="tx1"/>
                </a:solidFill>
                <a:effectLst/>
                <a:latin typeface="+mn-lt"/>
                <a:ea typeface="+mn-ea"/>
                <a:cs typeface="+mn-cs"/>
              </a:rPr>
              <a:t>日正式投入使用。</a:t>
            </a:r>
            <a:r>
              <a:rPr lang="zh-CN" altLang="en-US" dirty="0" smtClean="0"/>
              <a:t/>
            </a:r>
            <a:br>
              <a:rPr lang="zh-CN" altLang="en-US" dirty="0" smtClean="0"/>
            </a:br>
            <a:r>
              <a:rPr lang="zh-CN" altLang="en-US" dirty="0">
                <a:ea typeface=""/>
                <a:cs typeface=""/>
              </a:rPr>
              <a:t/>
            </a:r>
            <a:br>
              <a:rPr lang="zh-CN" altLang="en-US" dirty="0">
                <a:ea typeface=""/>
                <a:cs typeface=""/>
              </a:rPr>
            </a:br>
            <a:endParaRPr lang="zh-CN" altLang="en-US" dirty="0">
              <a:ea typeface=""/>
              <a:cs typeface=""/>
            </a:endParaRPr>
          </a:p>
          <a:p>
            <a:endParaRPr lang="zh-CN" altLang="en-US" dirty="0"/>
          </a:p>
          <a:p>
            <a:endParaRPr lang="en-US" altLang="zh-CN" dirty="0"/>
          </a:p>
        </p:txBody>
      </p:sp>
    </p:spTree>
    <p:extLst>
      <p:ext uri="{BB962C8B-B14F-4D97-AF65-F5344CB8AC3E}">
        <p14:creationId xmlns:p14="http://schemas.microsoft.com/office/powerpoint/2010/main" val="2821821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95676A0-E81F-424A-B715-76C3D556845F}" type="slidenum">
              <a:rPr lang="en-US" altLang="zh-CN" smtClean="0"/>
              <a:pPr/>
              <a:t>6</a:t>
            </a:fld>
            <a:endParaRPr lang="en-US" altLang="zh-CN" smtClean="0"/>
          </a:p>
        </p:txBody>
      </p:sp>
      <p:sp>
        <p:nvSpPr>
          <p:cNvPr id="235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吸收和散射的双重作用使光能逐渐衰减；</a:t>
            </a:r>
          </a:p>
          <a:p>
            <a:r>
              <a:rPr lang="zh-CN" altLang="en-US" smtClean="0"/>
              <a:t>吸收过程</a:t>
            </a:r>
            <a:r>
              <a:rPr lang="en-US" altLang="zh-CN" smtClean="0"/>
              <a:t>——</a:t>
            </a:r>
            <a:r>
              <a:rPr lang="zh-CN" altLang="en-US" smtClean="0"/>
              <a:t>衰减</a:t>
            </a:r>
          </a:p>
          <a:p>
            <a:r>
              <a:rPr lang="zh-CN" altLang="en-US" smtClean="0"/>
              <a:t>散射过程</a:t>
            </a:r>
            <a:r>
              <a:rPr lang="en-US" altLang="zh-CN" smtClean="0"/>
              <a:t>——</a:t>
            </a:r>
            <a:r>
              <a:rPr lang="zh-CN" altLang="en-US" smtClean="0"/>
              <a:t>改变了光的前进方向</a:t>
            </a:r>
            <a:r>
              <a:rPr lang="en-US" altLang="zh-CN" smtClean="0"/>
              <a:t>——</a:t>
            </a:r>
            <a:r>
              <a:rPr lang="zh-CN" altLang="en-US" smtClean="0"/>
              <a:t>水中的粒子，微粒，透明物质的散射和折射</a:t>
            </a:r>
          </a:p>
          <a:p>
            <a:endParaRPr lang="zh-CN" altLang="en-US" smtClean="0"/>
          </a:p>
          <a:p>
            <a:endParaRPr lang="en-US" altLang="zh-CN"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6C96EE-02FC-46FD-96D5-92BE2CEF34DE}" type="slidenum">
              <a:rPr lang="en-US" altLang="zh-CN"/>
              <a:pPr/>
              <a:t>58</a:t>
            </a:fld>
            <a:endParaRPr lang="en-US" altLang="zh-CN"/>
          </a:p>
        </p:txBody>
      </p:sp>
      <p:sp>
        <p:nvSpPr>
          <p:cNvPr id="509954" name="Rectangle 2"/>
          <p:cNvSpPr>
            <a:spLocks noGrp="1" noRot="1" noChangeAspect="1" noChangeArrowheads="1" noTextEdit="1"/>
          </p:cNvSpPr>
          <p:nvPr>
            <p:ph type="sldImg"/>
          </p:nvPr>
        </p:nvSpPr>
        <p:spPr>
          <a:ln/>
        </p:spPr>
      </p:sp>
      <p:sp>
        <p:nvSpPr>
          <p:cNvPr id="509955" name="Rectangle 3"/>
          <p:cNvSpPr>
            <a:spLocks noGrp="1" noChangeArrowheads="1"/>
          </p:cNvSpPr>
          <p:nvPr>
            <p:ph type="body" idx="1"/>
          </p:nvPr>
        </p:nvSpPr>
        <p:spPr/>
        <p:txBody>
          <a:bodyPr/>
          <a:lstStyle/>
          <a:p>
            <a:r>
              <a:rPr lang="zh-CN" altLang="en-US" dirty="0"/>
              <a:t>而此时德国是战败国，根据凡尔赛和约的规定，不得建潜艇，并只能有吨位小的军舰，他们的注意力则集中在发展被动收听系统．德国的欧根王子号巡洋舰上装有每侧</a:t>
            </a:r>
            <a:r>
              <a:rPr lang="en-US" altLang="zh-CN" dirty="0"/>
              <a:t>60</a:t>
            </a:r>
            <a:r>
              <a:rPr lang="zh-CN" altLang="en-US" dirty="0"/>
              <a:t>个水听器的共形阵，设计精良，对以后的被动声呐发展影响很大．</a:t>
            </a:r>
          </a:p>
          <a:p>
            <a:r>
              <a:rPr lang="zh-CN" altLang="en-US" dirty="0">
                <a:solidFill>
                  <a:srgbClr val="F8CC88"/>
                </a:solidFill>
              </a:rPr>
              <a:t>美国在大西洋和太平洋沿岸水域装有</a:t>
            </a:r>
            <a:r>
              <a:rPr lang="en-US" altLang="zh-CN" dirty="0">
                <a:solidFill>
                  <a:srgbClr val="F8CC88"/>
                </a:solidFill>
              </a:rPr>
              <a:t>"</a:t>
            </a:r>
            <a:r>
              <a:rPr lang="zh-CN" altLang="en-US" dirty="0">
                <a:solidFill>
                  <a:srgbClr val="F8CC88"/>
                </a:solidFill>
              </a:rPr>
              <a:t>凯撒</a:t>
            </a:r>
            <a:r>
              <a:rPr lang="en-US" altLang="zh-CN" dirty="0">
                <a:solidFill>
                  <a:srgbClr val="F8CC88"/>
                </a:solidFill>
              </a:rPr>
              <a:t>"</a:t>
            </a:r>
            <a:r>
              <a:rPr lang="zh-CN" altLang="en-US" dirty="0">
                <a:solidFill>
                  <a:srgbClr val="F8CC88"/>
                </a:solidFill>
              </a:rPr>
              <a:t>和</a:t>
            </a:r>
            <a:r>
              <a:rPr lang="en-US" altLang="zh-CN" dirty="0">
                <a:solidFill>
                  <a:srgbClr val="F8CC88"/>
                </a:solidFill>
              </a:rPr>
              <a:t>"</a:t>
            </a:r>
            <a:r>
              <a:rPr lang="zh-CN" altLang="en-US" dirty="0">
                <a:solidFill>
                  <a:srgbClr val="F8CC88"/>
                </a:solidFill>
              </a:rPr>
              <a:t>巨人</a:t>
            </a:r>
            <a:r>
              <a:rPr lang="en-US" altLang="zh-CN" dirty="0">
                <a:solidFill>
                  <a:srgbClr val="F8CC88"/>
                </a:solidFill>
              </a:rPr>
              <a:t>"</a:t>
            </a:r>
            <a:r>
              <a:rPr lang="zh-CN" altLang="en-US" dirty="0">
                <a:solidFill>
                  <a:srgbClr val="F8CC88"/>
                </a:solidFill>
              </a:rPr>
              <a:t>两个海岸声纳监听系统，可以在离海岸</a:t>
            </a:r>
            <a:r>
              <a:rPr lang="en-US" altLang="zh-CN" dirty="0">
                <a:solidFill>
                  <a:srgbClr val="F8CC88"/>
                </a:solidFill>
              </a:rPr>
              <a:t>1000</a:t>
            </a:r>
            <a:r>
              <a:rPr lang="zh-CN" altLang="en-US" dirty="0">
                <a:solidFill>
                  <a:srgbClr val="F8CC88"/>
                </a:solidFill>
              </a:rPr>
              <a:t>公里的距离之内发现和跟踪潜艇。</a:t>
            </a:r>
            <a:r>
              <a:rPr lang="en-US" altLang="zh-CN" dirty="0">
                <a:solidFill>
                  <a:srgbClr val="F8CC88"/>
                </a:solidFill>
              </a:rPr>
              <a:t>"</a:t>
            </a:r>
            <a:r>
              <a:rPr lang="zh-CN" altLang="en-US" dirty="0">
                <a:solidFill>
                  <a:srgbClr val="F8CC88"/>
                </a:solidFill>
              </a:rPr>
              <a:t>壁垒</a:t>
            </a:r>
            <a:r>
              <a:rPr lang="en-US" altLang="zh-CN" dirty="0">
                <a:solidFill>
                  <a:srgbClr val="F8CC88"/>
                </a:solidFill>
              </a:rPr>
              <a:t>"</a:t>
            </a:r>
            <a:r>
              <a:rPr lang="zh-CN" altLang="en-US" dirty="0">
                <a:solidFill>
                  <a:srgbClr val="F8CC88"/>
                </a:solidFill>
              </a:rPr>
              <a:t>和</a:t>
            </a:r>
            <a:r>
              <a:rPr lang="en-US" altLang="zh-CN" dirty="0">
                <a:solidFill>
                  <a:srgbClr val="F8CC88"/>
                </a:solidFill>
              </a:rPr>
              <a:t>"</a:t>
            </a:r>
            <a:r>
              <a:rPr lang="zh-CN" altLang="en-US" dirty="0">
                <a:solidFill>
                  <a:srgbClr val="F8CC88"/>
                </a:solidFill>
              </a:rPr>
              <a:t>野马</a:t>
            </a:r>
            <a:r>
              <a:rPr lang="en-US" altLang="zh-CN" dirty="0">
                <a:solidFill>
                  <a:srgbClr val="F8CC88"/>
                </a:solidFill>
              </a:rPr>
              <a:t>"</a:t>
            </a:r>
            <a:r>
              <a:rPr lang="zh-CN" altLang="en-US" dirty="0">
                <a:solidFill>
                  <a:srgbClr val="F8CC88"/>
                </a:solidFill>
              </a:rPr>
              <a:t>声纳系统则能覆盖英国和冰岛之间的海峡。在亚速尔群岛安置的</a:t>
            </a:r>
            <a:r>
              <a:rPr lang="en-US" altLang="zh-CN" dirty="0">
                <a:solidFill>
                  <a:srgbClr val="F8CC88"/>
                </a:solidFill>
              </a:rPr>
              <a:t>"</a:t>
            </a:r>
            <a:r>
              <a:rPr lang="zh-CN" altLang="en-US" dirty="0">
                <a:solidFill>
                  <a:srgbClr val="F8CC88"/>
                </a:solidFill>
              </a:rPr>
              <a:t>阿法尔</a:t>
            </a:r>
            <a:r>
              <a:rPr lang="en-US" altLang="zh-CN" dirty="0">
                <a:solidFill>
                  <a:srgbClr val="F8CC88"/>
                </a:solidFill>
              </a:rPr>
              <a:t>"</a:t>
            </a:r>
            <a:r>
              <a:rPr lang="zh-CN" altLang="en-US" dirty="0">
                <a:solidFill>
                  <a:srgbClr val="F8CC88"/>
                </a:solidFill>
              </a:rPr>
              <a:t>声纳系统可以监视任何一艘通过直布罗陀海峡的潜艇。</a:t>
            </a:r>
            <a:r>
              <a:rPr lang="zh-CN" altLang="en-US" dirty="0"/>
              <a:t> </a:t>
            </a:r>
          </a:p>
          <a:p>
            <a:r>
              <a:rPr lang="zh-CN" altLang="en-US" dirty="0"/>
              <a:t>美国是最早建立被动监听网络的，太平洋整个都在他的监听范围内，</a:t>
            </a:r>
          </a:p>
          <a:p>
            <a:r>
              <a:rPr lang="zh-CN" altLang="en-US" dirty="0"/>
              <a:t>声纳主要用于对水面舰艇、潜艇和其它水中设备进行搜索、识别、跟踪和水面通信等。声纳侦察也称水声侦察，是指使用被动式声纳进行的声学侦察。主要任务是：截收对方各种主动式水声设备及原发性声场的声信号，并测定其技术参数及方位、距离，以掌握敌舰动态，或为进行水声干扰和舰艇使用武器提供可靠依据。一般潜艇上通常装有多种类型的声纳。如：噪声测向仪、回声定位仪、侦察仪、探雷器、水下敌我识别器、水下通信仪、声速测量仪、声线轨迹仪、测深仪、测冰仪等，构成了一个水声综合系统。建立声纳反潜链，最初美军并不是主要针对中国，而是冷战期间为了对付苏联的潜艇威胁。当时美国联合日本、澳大利亚等国部署了一条上万公里的监视线，采用沿大陆架部署方式监视苏联核潜艇在西太平洋地区的活动。这条监视线沿白令海峡外的阿留申群岛南下千岛群岛，经过日本群岛延伸到琉球群岛末端。这条“反潜链”由海底固定的被动声纳、水面舰艇、反潜飞机等设备组成。冷战结束后，“反潜链”非但没有随着苏联的解体而瓦解，反而继续加强，特别是千岛群岛至琉球群岛一线的反潜力量比冷战期间大大增强，而这一监视区域正是我国北海舰队、东海舰队进出太平洋的门户</a:t>
            </a:r>
          </a:p>
        </p:txBody>
      </p:sp>
    </p:spTree>
    <p:extLst>
      <p:ext uri="{BB962C8B-B14F-4D97-AF65-F5344CB8AC3E}">
        <p14:creationId xmlns:p14="http://schemas.microsoft.com/office/powerpoint/2010/main" val="3589312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860DFA-30DD-4220-BAC8-D7B1BFD02927}" type="slidenum">
              <a:rPr lang="en-US" altLang="zh-CN"/>
              <a:pPr/>
              <a:t>59</a:t>
            </a:fld>
            <a:endParaRPr lang="en-US" altLang="zh-CN"/>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p:txBody>
          <a:bodyPr/>
          <a:lstStyle/>
          <a:p>
            <a:r>
              <a:rPr lang="zh-CN" altLang="en-US" dirty="0"/>
              <a:t>为了研究大洋底的成因，验证</a:t>
            </a:r>
            <a:r>
              <a:rPr lang="zh-CN" altLang="en-US" b="1" dirty="0"/>
              <a:t>海底扩张理论</a:t>
            </a:r>
            <a:r>
              <a:rPr lang="zh-CN" altLang="en-US" dirty="0"/>
              <a:t>，美国等国家在</a:t>
            </a:r>
            <a:r>
              <a:rPr lang="en-US" altLang="zh-CN" dirty="0"/>
              <a:t>1968~1975</a:t>
            </a:r>
            <a:r>
              <a:rPr lang="zh-CN" altLang="en-US" dirty="0"/>
              <a:t>年，进行了耗资巨大、技术难度很高的深海钻探计划。这计划要求把钻探船停在</a:t>
            </a:r>
            <a:r>
              <a:rPr lang="en-US" altLang="zh-CN" b="1" dirty="0"/>
              <a:t>4~5km</a:t>
            </a:r>
            <a:r>
              <a:rPr lang="zh-CN" altLang="en-US" b="1" dirty="0"/>
              <a:t>以上的深海中，然后再向下钻探，如果船一移动，长达几千米的钻杆一下子就会牛端，这就需要建立动态定位 系统，具体的做法就是在水底放置一个水声应答器作为基点，同时在船上放置三个水听器进行应答</a:t>
            </a:r>
            <a:r>
              <a:rPr lang="zh-CN" altLang="en-US" dirty="0"/>
              <a:t>测距。在下钻作业时，船上向基准应答器发出脉冲，应答器受到信号以后发出回答脉冲，这个回答脉冲被船上的三个测距水听器受到。这时可以测处三个水听器与基准应答器的距离。当外界条件使船位移时，水声应答器测距系统随即测出这三个距离的变化，将这些数据送入计算机。计算出船位的水平移动量，再开动几何可变螺距的推进器，使器复位，也就是使三个距离和原来的一样。这样使船在不断的运动中保持不变。</a:t>
            </a:r>
          </a:p>
          <a:p>
            <a:r>
              <a:rPr lang="zh-CN" altLang="en-US" dirty="0"/>
              <a:t>或者，在钻探时，风暴系来，或发生其他意外情况。只好起钻开航，但是井口海没有钻完，下次再来时如果不能使钻头送入原来的井口，就只好重新在钻。浪费财力，物力，人力和时间。利用声纳重入系统可以找到井口。</a:t>
            </a:r>
          </a:p>
          <a:p>
            <a:endParaRPr lang="zh-CN" altLang="en-US" dirty="0"/>
          </a:p>
          <a:p>
            <a:endParaRPr lang="en-US" altLang="zh-CN" dirty="0"/>
          </a:p>
        </p:txBody>
      </p:sp>
    </p:spTree>
    <p:extLst>
      <p:ext uri="{BB962C8B-B14F-4D97-AF65-F5344CB8AC3E}">
        <p14:creationId xmlns:p14="http://schemas.microsoft.com/office/powerpoint/2010/main" val="2054586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水声通信是一项以水为介质，通过传输超声信号，以此达到在水下收发信息的技术。</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工作原理是首先将文字、语音、图像等信息，通过</a:t>
            </a:r>
            <a:r>
              <a:rPr lang="zh-CN" altLang="en-US" sz="1200" b="1" i="0" kern="1200" dirty="0" smtClean="0">
                <a:solidFill>
                  <a:schemeClr val="tx1"/>
                </a:solidFill>
                <a:effectLst/>
                <a:latin typeface="+mn-lt"/>
                <a:ea typeface="+mn-ea"/>
                <a:cs typeface="+mn-cs"/>
              </a:rPr>
              <a:t>电发送机转换成电信号，并由编码器将信息数字化处理后，换能器又将电信号转换为声信号。声信号通过水这一介质，将信息传递到接收换能器，这时声信号又转换为电信号，解码器将数字信息破译后，电接收机才将信息变成声音、文字及图片。</a:t>
            </a:r>
            <a:r>
              <a:rPr lang="zh-CN" altLang="en-US" sz="1200" b="1" i="0" kern="1200" baseline="30000" dirty="0" smtClean="0">
                <a:solidFill>
                  <a:schemeClr val="tx1"/>
                </a:solidFill>
                <a:effectLst/>
                <a:latin typeface="+mn-lt"/>
                <a:ea typeface="+mn-ea"/>
                <a:cs typeface="+mn-cs"/>
              </a:rPr>
              <a:t> </a:t>
            </a:r>
            <a:r>
              <a:rPr lang="en-US" altLang="zh-CN" sz="1200" b="1" i="0" kern="1200" baseline="30000" dirty="0" smtClean="0">
                <a:solidFill>
                  <a:schemeClr val="tx1"/>
                </a:solidFill>
                <a:effectLst/>
                <a:latin typeface="+mn-lt"/>
                <a:ea typeface="+mn-ea"/>
                <a:cs typeface="+mn-cs"/>
              </a:rPr>
              <a:t>[1]</a:t>
            </a:r>
            <a:endParaRPr lang="zh-CN" altLang="en-US" b="1" dirty="0"/>
          </a:p>
        </p:txBody>
      </p:sp>
      <p:sp>
        <p:nvSpPr>
          <p:cNvPr id="4" name="灯片编号占位符 3"/>
          <p:cNvSpPr>
            <a:spLocks noGrp="1"/>
          </p:cNvSpPr>
          <p:nvPr>
            <p:ph type="sldNum" sz="quarter" idx="10"/>
          </p:nvPr>
        </p:nvSpPr>
        <p:spPr/>
        <p:txBody>
          <a:bodyPr/>
          <a:lstStyle/>
          <a:p>
            <a:pPr>
              <a:defRPr/>
            </a:pPr>
            <a:fld id="{74808AAA-BDFE-4779-A2CC-740B37D076DA}" type="slidenum">
              <a:rPr lang="zh-CN" altLang="en-US" smtClean="0"/>
              <a:pPr>
                <a:defRPr/>
              </a:pPr>
              <a:t>60</a:t>
            </a:fld>
            <a:endParaRPr lang="zh-CN" altLang="en-US"/>
          </a:p>
        </p:txBody>
      </p:sp>
    </p:spTree>
    <p:extLst>
      <p:ext uri="{BB962C8B-B14F-4D97-AF65-F5344CB8AC3E}">
        <p14:creationId xmlns:p14="http://schemas.microsoft.com/office/powerpoint/2010/main" val="2706306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分贝 </a:t>
            </a:r>
            <a:r>
              <a:rPr lang="en-US" altLang="zh-CN" sz="1200" b="0" i="0" kern="1200" dirty="0" smtClean="0">
                <a:solidFill>
                  <a:schemeClr val="tx1"/>
                </a:solidFill>
                <a:effectLst/>
                <a:latin typeface="+mn-lt"/>
                <a:ea typeface="+mn-ea"/>
                <a:cs typeface="+mn-cs"/>
              </a:rPr>
              <a:t>(dB) </a:t>
            </a:r>
            <a:r>
              <a:rPr lang="zh-CN" altLang="en-US" sz="1200" b="0" i="0" kern="1200" dirty="0" smtClean="0">
                <a:solidFill>
                  <a:schemeClr val="tx1"/>
                </a:solidFill>
                <a:effectLst/>
                <a:latin typeface="+mn-lt"/>
                <a:ea typeface="+mn-ea"/>
                <a:cs typeface="+mn-cs"/>
              </a:rPr>
              <a:t>是用来表示信号强度相对差异的单位。</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dB = 10 x Log10 (P1/P2)</a:t>
            </a:r>
            <a:endParaRPr lang="zh-CN" altLang="en-US" dirty="0"/>
          </a:p>
        </p:txBody>
      </p:sp>
      <p:sp>
        <p:nvSpPr>
          <p:cNvPr id="4" name="灯片编号占位符 3"/>
          <p:cNvSpPr>
            <a:spLocks noGrp="1"/>
          </p:cNvSpPr>
          <p:nvPr>
            <p:ph type="sldNum" sz="quarter" idx="10"/>
          </p:nvPr>
        </p:nvSpPr>
        <p:spPr/>
        <p:txBody>
          <a:bodyPr/>
          <a:lstStyle/>
          <a:p>
            <a:pPr>
              <a:defRPr/>
            </a:pPr>
            <a:fld id="{74808AAA-BDFE-4779-A2CC-740B37D076DA}" type="slidenum">
              <a:rPr lang="zh-CN" altLang="en-US" smtClean="0"/>
              <a:pPr>
                <a:defRPr/>
              </a:pPr>
              <a:t>7</a:t>
            </a:fld>
            <a:endParaRPr lang="zh-CN" altLang="en-US"/>
          </a:p>
        </p:txBody>
      </p:sp>
    </p:spTree>
    <p:extLst>
      <p:ext uri="{BB962C8B-B14F-4D97-AF65-F5344CB8AC3E}">
        <p14:creationId xmlns:p14="http://schemas.microsoft.com/office/powerpoint/2010/main" val="254846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95D7689-EE49-435D-8162-8A34D1C02D24}" type="slidenum">
              <a:rPr lang="en-US" altLang="zh-CN" smtClean="0"/>
              <a:pPr/>
              <a:t>8</a:t>
            </a:fld>
            <a:endParaRPr lang="en-US" altLang="zh-CN" smtClean="0"/>
          </a:p>
        </p:txBody>
      </p:sp>
      <p:sp>
        <p:nvSpPr>
          <p:cNvPr id="2765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蓝光的散射和吸收大致相等。其他的以吸收为主</a:t>
            </a:r>
          </a:p>
          <a:p>
            <a:endParaRPr lang="zh-CN" altLang="en-US" smtClean="0"/>
          </a:p>
          <a:p>
            <a:r>
              <a:rPr lang="zh-CN" altLang="en-US" smtClean="0"/>
              <a:t>潜水员在水下的色觉改变；如果潜水员在水下作业时不小心受伤流血，他不会看到自己手上流出来的红血。因为太阳光中的红光是长波光。他被水深</a:t>
            </a:r>
            <a:r>
              <a:rPr lang="en-US" altLang="zh-CN" smtClean="0"/>
              <a:t>10</a:t>
            </a:r>
            <a:r>
              <a:rPr lang="zh-CN" altLang="en-US" smtClean="0"/>
              <a:t>米的表层内首先被水吸收掉。血看起来是蓝黑色。</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3C640C2-7B59-408D-8E1F-ABF26732FA6E}" type="slidenum">
              <a:rPr lang="zh-CN" altLang="en-US" smtClean="0"/>
              <a:pPr/>
              <a:t>9</a:t>
            </a:fld>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C653316-DF1E-4E7C-967A-8EC7E658EA74}" type="slidenum">
              <a:rPr lang="en-US" altLang="zh-CN" smtClean="0"/>
              <a:pPr/>
              <a:t>11</a:t>
            </a:fld>
            <a:endParaRPr lang="en-US" altLang="zh-CN" smtClean="0"/>
          </a:p>
        </p:txBody>
      </p:sp>
      <p:sp>
        <p:nvSpPr>
          <p:cNvPr id="327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海水的电导率</a:t>
            </a:r>
            <a:r>
              <a:rPr lang="en-US" altLang="zh-CN" dirty="0" smtClean="0"/>
              <a:t>——</a:t>
            </a:r>
            <a:r>
              <a:rPr lang="zh-CN" altLang="en-US" dirty="0" smtClean="0"/>
              <a:t>铜的</a:t>
            </a:r>
            <a:r>
              <a:rPr lang="en-US" altLang="zh-CN" dirty="0" smtClean="0"/>
              <a:t>10</a:t>
            </a:r>
            <a:r>
              <a:rPr lang="en-US" altLang="zh-CN" sz="900" baseline="30000" dirty="0" smtClean="0">
                <a:latin typeface="华文细黑" panose="02010600040101010101" pitchFamily="2" charset="-122"/>
                <a:ea typeface="华文细黑" panose="02010600040101010101" pitchFamily="2" charset="-122"/>
              </a:rPr>
              <a:t>-7</a:t>
            </a:r>
            <a:r>
              <a:rPr lang="zh-CN" altLang="en-US" dirty="0" smtClean="0"/>
              <a:t>倍，玻璃的</a:t>
            </a:r>
            <a:r>
              <a:rPr lang="en-US" altLang="zh-CN" dirty="0" smtClean="0"/>
              <a:t>10</a:t>
            </a:r>
            <a:r>
              <a:rPr lang="en-US" altLang="zh-CN" sz="900" baseline="30000" dirty="0" smtClean="0">
                <a:latin typeface="华文细黑" panose="02010600040101010101" pitchFamily="2" charset="-122"/>
                <a:ea typeface="华文细黑" panose="02010600040101010101" pitchFamily="2" charset="-122"/>
              </a:rPr>
              <a:t>12</a:t>
            </a:r>
            <a:r>
              <a:rPr lang="zh-CN" altLang="en-US" sz="900" baseline="30000" dirty="0" smtClean="0">
                <a:latin typeface="华文细黑" panose="02010600040101010101" pitchFamily="2" charset="-122"/>
                <a:ea typeface="华文细黑" panose="02010600040101010101" pitchFamily="2" charset="-122"/>
              </a:rPr>
              <a:t>倍。</a:t>
            </a:r>
          </a:p>
          <a:p>
            <a:r>
              <a:rPr lang="zh-CN" altLang="en-US" dirty="0" smtClean="0"/>
              <a:t>速度</a:t>
            </a:r>
            <a:r>
              <a:rPr lang="en-US" altLang="zh-CN" dirty="0" smtClean="0"/>
              <a:t>————</a:t>
            </a:r>
            <a:r>
              <a:rPr lang="zh-CN" altLang="en-US" dirty="0" smtClean="0"/>
              <a:t>小；</a:t>
            </a:r>
          </a:p>
          <a:p>
            <a:r>
              <a:rPr lang="zh-CN" altLang="en-US" dirty="0" smtClean="0"/>
              <a:t>衰减</a:t>
            </a:r>
            <a:r>
              <a:rPr lang="en-US" altLang="zh-CN" dirty="0" smtClean="0"/>
              <a:t>————</a:t>
            </a:r>
            <a:r>
              <a:rPr lang="zh-CN" altLang="en-US" dirty="0" smtClean="0"/>
              <a:t>大；</a:t>
            </a:r>
            <a:endParaRPr lang="en-US" altLang="zh-CN" dirty="0" smtClean="0"/>
          </a:p>
          <a:p>
            <a:r>
              <a:rPr lang="de-DE" altLang="zh-CN" dirty="0" smtClean="0"/>
              <a:t>L1 :1575.42 +/-10 MHz</a:t>
            </a:r>
          </a:p>
          <a:p>
            <a:r>
              <a:rPr lang="de-DE" altLang="zh-CN" dirty="0" smtClean="0"/>
              <a:t>L2:1227.60 +/-10 MHz</a:t>
            </a:r>
          </a:p>
          <a:p>
            <a:endParaRPr lang="zh-CN" alt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6E2740C-6E05-4644-A481-EF0106996A71}" type="slidenum">
              <a:rPr lang="en-US" altLang="zh-CN" smtClean="0"/>
              <a:pPr/>
              <a:t>13</a:t>
            </a:fld>
            <a:endParaRPr lang="en-US" altLang="zh-CN" smtClean="0"/>
          </a:p>
        </p:txBody>
      </p:sp>
      <p:sp>
        <p:nvSpPr>
          <p:cNvPr id="358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50000"/>
              </a:spcBef>
              <a:buClr>
                <a:srgbClr val="A50021"/>
              </a:buClr>
              <a:buSzPct val="135000"/>
              <a:buFont typeface="Wingdings" panose="05000000000000000000" pitchFamily="2" charset="2"/>
              <a:buChar char="v"/>
            </a:pPr>
            <a:r>
              <a:rPr lang="zh-CN" altLang="en-US" sz="2400" smtClean="0">
                <a:solidFill>
                  <a:srgbClr val="3333FF"/>
                </a:solidFill>
                <a:latin typeface="华文细黑" panose="02010600040101010101" pitchFamily="2" charset="-122"/>
                <a:ea typeface="华文细黑" panose="02010600040101010101" pitchFamily="2" charset="-122"/>
              </a:rPr>
              <a:t>可见光传感器</a:t>
            </a:r>
            <a:r>
              <a:rPr lang="en-US" altLang="zh-CN" sz="2400" smtClean="0">
                <a:solidFill>
                  <a:srgbClr val="3333FF"/>
                </a:solidFill>
                <a:latin typeface="Times New Roman" panose="02020603050405020304" pitchFamily="18" charset="0"/>
                <a:ea typeface="华文细黑" panose="02010600040101010101" pitchFamily="2" charset="-122"/>
              </a:rPr>
              <a:t>——</a:t>
            </a:r>
            <a:r>
              <a:rPr lang="zh-CN" altLang="en-US" sz="2400" smtClean="0">
                <a:solidFill>
                  <a:srgbClr val="3333FF"/>
                </a:solidFill>
                <a:latin typeface="华文细黑" panose="02010600040101010101" pitchFamily="2" charset="-122"/>
                <a:ea typeface="华文细黑" panose="02010600040101010101" pitchFamily="2" charset="-122"/>
              </a:rPr>
              <a:t>借助于可见光实现遥感的仪器</a:t>
            </a:r>
          </a:p>
          <a:p>
            <a:pPr>
              <a:spcBef>
                <a:spcPct val="50000"/>
              </a:spcBef>
              <a:buClr>
                <a:srgbClr val="A50021"/>
              </a:buClr>
              <a:buSzPct val="135000"/>
              <a:buFont typeface="Wingdings" panose="05000000000000000000" pitchFamily="2" charset="2"/>
              <a:buChar char="v"/>
            </a:pPr>
            <a:r>
              <a:rPr lang="zh-CN" altLang="en-US" sz="2400" smtClean="0">
                <a:solidFill>
                  <a:srgbClr val="3333FF"/>
                </a:solidFill>
                <a:latin typeface="华文细黑" panose="02010600040101010101" pitchFamily="2" charset="-122"/>
                <a:ea typeface="华文细黑" panose="02010600040101010101" pitchFamily="2" charset="-122"/>
              </a:rPr>
              <a:t>各种类型的照相机、多光谱照相机，多光谱扫描仪，沿岸带水色扫描仪，电视摄像系统；</a:t>
            </a:r>
          </a:p>
          <a:p>
            <a:pPr>
              <a:spcBef>
                <a:spcPct val="50000"/>
              </a:spcBef>
              <a:buClr>
                <a:srgbClr val="A50021"/>
              </a:buClr>
              <a:buSzPct val="135000"/>
              <a:buFont typeface="Wingdings" panose="05000000000000000000" pitchFamily="2" charset="2"/>
              <a:buChar char="v"/>
            </a:pPr>
            <a:r>
              <a:rPr lang="zh-CN" altLang="en-US" sz="2400" smtClean="0">
                <a:solidFill>
                  <a:srgbClr val="3333FF"/>
                </a:solidFill>
                <a:latin typeface="华文细黑" panose="02010600040101010101" pitchFamily="2" charset="-122"/>
                <a:ea typeface="华文细黑" panose="02010600040101010101" pitchFamily="2" charset="-122"/>
              </a:rPr>
              <a:t>适于拍摄云图，观测海冰，海岸形态，沿岸流流向，波浪，海岛，海滩定位，测定海滩水色透明度和叶绿素含量等。</a:t>
            </a:r>
          </a:p>
          <a:p>
            <a:pPr>
              <a:spcBef>
                <a:spcPct val="50000"/>
              </a:spcBef>
              <a:buClr>
                <a:srgbClr val="A50021"/>
              </a:buClr>
              <a:buSzPct val="135000"/>
              <a:buFont typeface="Wingdings" panose="05000000000000000000" pitchFamily="2" charset="2"/>
              <a:buChar char="v"/>
            </a:pPr>
            <a:r>
              <a:rPr lang="zh-CN" altLang="en-US" sz="2400" smtClean="0">
                <a:solidFill>
                  <a:srgbClr val="3333FF"/>
                </a:solidFill>
                <a:latin typeface="华文细黑" panose="02010600040101010101" pitchFamily="2" charset="-122"/>
                <a:ea typeface="华文细黑" panose="02010600040101010101" pitchFamily="2" charset="-122"/>
              </a:rPr>
              <a:t>微波</a:t>
            </a:r>
            <a:r>
              <a:rPr lang="en-US" altLang="zh-CN" sz="2400" smtClean="0">
                <a:solidFill>
                  <a:srgbClr val="3333FF"/>
                </a:solidFill>
                <a:latin typeface="Times New Roman" panose="02020603050405020304" pitchFamily="18" charset="0"/>
                <a:ea typeface="华文细黑" panose="02010600040101010101" pitchFamily="2" charset="-122"/>
              </a:rPr>
              <a:t>——</a:t>
            </a:r>
            <a:r>
              <a:rPr lang="zh-CN" altLang="en-US" sz="2400" smtClean="0">
                <a:solidFill>
                  <a:srgbClr val="3333FF"/>
                </a:solidFill>
                <a:latin typeface="华文细黑" panose="02010600040101010101" pitchFamily="2" charset="-122"/>
                <a:ea typeface="华文细黑" panose="02010600040101010101" pitchFamily="2" charset="-122"/>
              </a:rPr>
              <a:t>根据海水的导电性：盐度</a:t>
            </a:r>
          </a:p>
          <a:p>
            <a:pPr>
              <a:spcBef>
                <a:spcPct val="50000"/>
              </a:spcBef>
              <a:buClr>
                <a:srgbClr val="A50021"/>
              </a:buClr>
              <a:buSzPct val="135000"/>
              <a:buFont typeface="Wingdings" panose="05000000000000000000" pitchFamily="2" charset="2"/>
              <a:buChar char="v"/>
            </a:pPr>
            <a:r>
              <a:rPr lang="zh-CN" altLang="en-US" sz="2400" smtClean="0">
                <a:solidFill>
                  <a:srgbClr val="3333FF"/>
                </a:solidFill>
                <a:latin typeface="华文细黑" panose="02010600040101010101" pitchFamily="2" charset="-122"/>
                <a:ea typeface="华文细黑" panose="02010600040101010101" pitchFamily="2" charset="-122"/>
              </a:rPr>
              <a:t>             油层的厚度</a:t>
            </a:r>
          </a:p>
          <a:p>
            <a:pPr>
              <a:spcBef>
                <a:spcPct val="50000"/>
              </a:spcBef>
              <a:buClr>
                <a:srgbClr val="A50021"/>
              </a:buClr>
              <a:buSzPct val="135000"/>
              <a:buFont typeface="Wingdings" panose="05000000000000000000" pitchFamily="2" charset="2"/>
              <a:buChar char="v"/>
            </a:pPr>
            <a:r>
              <a:rPr lang="zh-CN" altLang="en-US" sz="2400" smtClean="0">
                <a:solidFill>
                  <a:srgbClr val="3333FF"/>
                </a:solidFill>
                <a:latin typeface="华文细黑" panose="02010600040101010101" pitchFamily="2" charset="-122"/>
                <a:ea typeface="华文细黑" panose="02010600040101010101" pitchFamily="2" charset="-122"/>
              </a:rPr>
              <a:t>             海面风；</a:t>
            </a:r>
          </a:p>
          <a:p>
            <a:pPr>
              <a:spcBef>
                <a:spcPct val="50000"/>
              </a:spcBef>
              <a:buClr>
                <a:srgbClr val="A50021"/>
              </a:buClr>
              <a:buSzPct val="135000"/>
              <a:buFont typeface="Wingdings" panose="05000000000000000000" pitchFamily="2" charset="2"/>
              <a:buChar char="v"/>
            </a:pPr>
            <a:r>
              <a:rPr lang="zh-CN" altLang="en-US" sz="2400" smtClean="0">
                <a:solidFill>
                  <a:srgbClr val="3333FF"/>
                </a:solidFill>
                <a:latin typeface="华文细黑" panose="02010600040101010101" pitchFamily="2" charset="-122"/>
                <a:ea typeface="华文细黑" panose="02010600040101010101" pitchFamily="2" charset="-122"/>
              </a:rPr>
              <a:t>红外</a:t>
            </a:r>
            <a:r>
              <a:rPr lang="en-US" altLang="zh-CN" sz="2400" smtClean="0">
                <a:solidFill>
                  <a:srgbClr val="3333FF"/>
                </a:solidFill>
                <a:latin typeface="Times New Roman" panose="02020603050405020304" pitchFamily="18" charset="0"/>
                <a:ea typeface="华文细黑" panose="02010600040101010101" pitchFamily="2" charset="-122"/>
              </a:rPr>
              <a:t>——</a:t>
            </a:r>
            <a:r>
              <a:rPr lang="zh-CN" altLang="en-US" sz="2400" smtClean="0">
                <a:solidFill>
                  <a:srgbClr val="3333FF"/>
                </a:solidFill>
                <a:latin typeface="华文细黑" panose="02010600040101010101" pitchFamily="2" charset="-122"/>
                <a:ea typeface="华文细黑" panose="02010600040101010101" pitchFamily="2" charset="-122"/>
              </a:rPr>
              <a:t>温度，热污染的监测</a:t>
            </a:r>
          </a:p>
          <a:p>
            <a:endParaRPr lang="en-US"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1347852-E4DC-4ED1-8CE4-EE2FF6AE3B06}" type="slidenum">
              <a:rPr lang="en-US" altLang="zh-CN" smtClean="0"/>
              <a:pPr/>
              <a:t>14</a:t>
            </a:fld>
            <a:endParaRPr lang="en-US" altLang="zh-CN" smtClean="0"/>
          </a:p>
        </p:txBody>
      </p:sp>
      <p:sp>
        <p:nvSpPr>
          <p:cNvPr id="37891"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7892"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50000"/>
              </a:spcBef>
              <a:buClr>
                <a:srgbClr val="A50021"/>
              </a:buClr>
              <a:buSzPct val="135000"/>
              <a:buFont typeface="Wingdings" panose="05000000000000000000" pitchFamily="2" charset="2"/>
              <a:buChar char="v"/>
            </a:pPr>
            <a:r>
              <a:rPr lang="zh-CN" altLang="en-US" sz="2400" smtClean="0">
                <a:solidFill>
                  <a:srgbClr val="3333FF"/>
                </a:solidFill>
                <a:latin typeface="华文细黑" panose="02010600040101010101" pitchFamily="2" charset="-122"/>
                <a:ea typeface="华文细黑" panose="02010600040101010101" pitchFamily="2" charset="-122"/>
              </a:rPr>
              <a:t>可见光传感器</a:t>
            </a:r>
            <a:r>
              <a:rPr lang="en-US" altLang="zh-CN" sz="2400" smtClean="0">
                <a:solidFill>
                  <a:srgbClr val="3333FF"/>
                </a:solidFill>
                <a:latin typeface="Times New Roman" panose="02020603050405020304" pitchFamily="18" charset="0"/>
                <a:ea typeface="华文细黑" panose="02010600040101010101" pitchFamily="2" charset="-122"/>
              </a:rPr>
              <a:t>——</a:t>
            </a:r>
            <a:r>
              <a:rPr lang="zh-CN" altLang="en-US" sz="2400" smtClean="0">
                <a:solidFill>
                  <a:srgbClr val="3333FF"/>
                </a:solidFill>
                <a:latin typeface="华文细黑" panose="02010600040101010101" pitchFamily="2" charset="-122"/>
                <a:ea typeface="华文细黑" panose="02010600040101010101" pitchFamily="2" charset="-122"/>
              </a:rPr>
              <a:t>借助于可见光实现遥感的仪器</a:t>
            </a:r>
          </a:p>
          <a:p>
            <a:pPr>
              <a:spcBef>
                <a:spcPct val="50000"/>
              </a:spcBef>
              <a:buClr>
                <a:srgbClr val="A50021"/>
              </a:buClr>
              <a:buSzPct val="135000"/>
              <a:buFont typeface="Wingdings" panose="05000000000000000000" pitchFamily="2" charset="2"/>
              <a:buChar char="v"/>
            </a:pPr>
            <a:r>
              <a:rPr lang="zh-CN" altLang="en-US" sz="2400" smtClean="0">
                <a:solidFill>
                  <a:srgbClr val="3333FF"/>
                </a:solidFill>
                <a:latin typeface="华文细黑" panose="02010600040101010101" pitchFamily="2" charset="-122"/>
                <a:ea typeface="华文细黑" panose="02010600040101010101" pitchFamily="2" charset="-122"/>
              </a:rPr>
              <a:t>各种类型的照相机、多光谱照相机，多光谱扫描仪，沿岸带水色扫描仪，电视摄像系统；</a:t>
            </a:r>
          </a:p>
          <a:p>
            <a:pPr>
              <a:spcBef>
                <a:spcPct val="50000"/>
              </a:spcBef>
              <a:buClr>
                <a:srgbClr val="A50021"/>
              </a:buClr>
              <a:buSzPct val="135000"/>
              <a:buFont typeface="Wingdings" panose="05000000000000000000" pitchFamily="2" charset="2"/>
              <a:buChar char="v"/>
            </a:pPr>
            <a:r>
              <a:rPr lang="zh-CN" altLang="en-US" sz="2400" smtClean="0">
                <a:solidFill>
                  <a:srgbClr val="3333FF"/>
                </a:solidFill>
                <a:latin typeface="华文细黑" panose="02010600040101010101" pitchFamily="2" charset="-122"/>
                <a:ea typeface="华文细黑" panose="02010600040101010101" pitchFamily="2" charset="-122"/>
              </a:rPr>
              <a:t>适于拍摄云图，观测海冰，海岸形态，沿岸流流向，波浪，海岛，海滩定位，测定海滩水色透明度和叶绿素含量等。</a:t>
            </a:r>
          </a:p>
          <a:p>
            <a:pPr>
              <a:spcBef>
                <a:spcPct val="50000"/>
              </a:spcBef>
              <a:buClr>
                <a:srgbClr val="A50021"/>
              </a:buClr>
              <a:buSzPct val="135000"/>
              <a:buFont typeface="Wingdings" panose="05000000000000000000" pitchFamily="2" charset="2"/>
              <a:buChar char="v"/>
            </a:pPr>
            <a:r>
              <a:rPr lang="zh-CN" altLang="en-US" sz="2400" smtClean="0">
                <a:solidFill>
                  <a:srgbClr val="3333FF"/>
                </a:solidFill>
                <a:latin typeface="华文细黑" panose="02010600040101010101" pitchFamily="2" charset="-122"/>
                <a:ea typeface="华文细黑" panose="02010600040101010101" pitchFamily="2" charset="-122"/>
              </a:rPr>
              <a:t>微波</a:t>
            </a:r>
            <a:r>
              <a:rPr lang="en-US" altLang="zh-CN" sz="2400" smtClean="0">
                <a:solidFill>
                  <a:srgbClr val="3333FF"/>
                </a:solidFill>
                <a:latin typeface="Times New Roman" panose="02020603050405020304" pitchFamily="18" charset="0"/>
                <a:ea typeface="华文细黑" panose="02010600040101010101" pitchFamily="2" charset="-122"/>
              </a:rPr>
              <a:t>——</a:t>
            </a:r>
            <a:r>
              <a:rPr lang="zh-CN" altLang="en-US" sz="2400" smtClean="0">
                <a:solidFill>
                  <a:srgbClr val="3333FF"/>
                </a:solidFill>
                <a:latin typeface="华文细黑" panose="02010600040101010101" pitchFamily="2" charset="-122"/>
                <a:ea typeface="华文细黑" panose="02010600040101010101" pitchFamily="2" charset="-122"/>
              </a:rPr>
              <a:t>根据海水的导电性：盐度</a:t>
            </a:r>
          </a:p>
          <a:p>
            <a:pPr>
              <a:spcBef>
                <a:spcPct val="50000"/>
              </a:spcBef>
              <a:buClr>
                <a:srgbClr val="A50021"/>
              </a:buClr>
              <a:buSzPct val="135000"/>
              <a:buFont typeface="Wingdings" panose="05000000000000000000" pitchFamily="2" charset="2"/>
              <a:buChar char="v"/>
            </a:pPr>
            <a:r>
              <a:rPr lang="zh-CN" altLang="en-US" sz="2400" smtClean="0">
                <a:solidFill>
                  <a:srgbClr val="3333FF"/>
                </a:solidFill>
                <a:latin typeface="华文细黑" panose="02010600040101010101" pitchFamily="2" charset="-122"/>
                <a:ea typeface="华文细黑" panose="02010600040101010101" pitchFamily="2" charset="-122"/>
              </a:rPr>
              <a:t>             油层的厚度</a:t>
            </a:r>
          </a:p>
          <a:p>
            <a:pPr>
              <a:spcBef>
                <a:spcPct val="50000"/>
              </a:spcBef>
              <a:buClr>
                <a:srgbClr val="A50021"/>
              </a:buClr>
              <a:buSzPct val="135000"/>
              <a:buFont typeface="Wingdings" panose="05000000000000000000" pitchFamily="2" charset="2"/>
              <a:buChar char="v"/>
            </a:pPr>
            <a:r>
              <a:rPr lang="zh-CN" altLang="en-US" sz="2400" smtClean="0">
                <a:solidFill>
                  <a:srgbClr val="3333FF"/>
                </a:solidFill>
                <a:latin typeface="华文细黑" panose="02010600040101010101" pitchFamily="2" charset="-122"/>
                <a:ea typeface="华文细黑" panose="02010600040101010101" pitchFamily="2" charset="-122"/>
              </a:rPr>
              <a:t>             海面风；</a:t>
            </a:r>
          </a:p>
          <a:p>
            <a:pPr>
              <a:spcBef>
                <a:spcPct val="50000"/>
              </a:spcBef>
              <a:buClr>
                <a:srgbClr val="A50021"/>
              </a:buClr>
              <a:buSzPct val="135000"/>
              <a:buFont typeface="Wingdings" panose="05000000000000000000" pitchFamily="2" charset="2"/>
              <a:buChar char="v"/>
            </a:pPr>
            <a:r>
              <a:rPr lang="zh-CN" altLang="en-US" sz="2400" smtClean="0">
                <a:solidFill>
                  <a:srgbClr val="3333FF"/>
                </a:solidFill>
                <a:latin typeface="华文细黑" panose="02010600040101010101" pitchFamily="2" charset="-122"/>
                <a:ea typeface="华文细黑" panose="02010600040101010101" pitchFamily="2" charset="-122"/>
              </a:rPr>
              <a:t>红外</a:t>
            </a:r>
            <a:r>
              <a:rPr lang="en-US" altLang="zh-CN" sz="2400" smtClean="0">
                <a:solidFill>
                  <a:srgbClr val="3333FF"/>
                </a:solidFill>
                <a:latin typeface="Times New Roman" panose="02020603050405020304" pitchFamily="18" charset="0"/>
                <a:ea typeface="华文细黑" panose="02010600040101010101" pitchFamily="2" charset="-122"/>
              </a:rPr>
              <a:t>——</a:t>
            </a:r>
            <a:r>
              <a:rPr lang="zh-CN" altLang="en-US" sz="2400" smtClean="0">
                <a:solidFill>
                  <a:srgbClr val="3333FF"/>
                </a:solidFill>
                <a:latin typeface="华文细黑" panose="02010600040101010101" pitchFamily="2" charset="-122"/>
                <a:ea typeface="华文细黑" panose="02010600040101010101" pitchFamily="2" charset="-122"/>
              </a:rPr>
              <a:t>温度，热污染的监测（排放的温室气体，高温废水）</a:t>
            </a:r>
          </a:p>
          <a:p>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sz="4800">
                <a:latin typeface="华文楷体" pitchFamily="2" charset="-122"/>
                <a:ea typeface="华文楷体" pitchFamily="2"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华文楷体" pitchFamily="2" charset="-122"/>
                <a:ea typeface="华文楷体" pitchFamily="2"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FE25B9D4-A1DF-4C02-A7AB-5E66E1D72A37}" type="datetimeFigureOut">
              <a:rPr lang="zh-CN" altLang="en-US"/>
              <a:pPr>
                <a:defRPr/>
              </a:pPr>
              <a:t>2020/9/16</a:t>
            </a:fld>
            <a:endParaRPr lang="zh-CN" altLang="en-US"/>
          </a:p>
        </p:txBody>
      </p:sp>
    </p:spTree>
    <p:extLst>
      <p:ext uri="{BB962C8B-B14F-4D97-AF65-F5344CB8AC3E}">
        <p14:creationId xmlns:p14="http://schemas.microsoft.com/office/powerpoint/2010/main" val="367049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0D6D1213-BC89-45F7-AA5E-59B645EB358D}" type="datetimeFigureOut">
              <a:rPr lang="zh-CN" altLang="en-US"/>
              <a:pPr>
                <a:defRPr/>
              </a:pPr>
              <a:t>2020/9/16</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B6B241A8-8B4D-4211-ADE7-5B8E01E07E08}" type="slidenum">
              <a:rPr lang="zh-CN" altLang="en-US"/>
              <a:pPr>
                <a:defRPr/>
              </a:pPr>
              <a:t>‹#›</a:t>
            </a:fld>
            <a:endParaRPr lang="zh-CN" altLang="en-US"/>
          </a:p>
        </p:txBody>
      </p:sp>
    </p:spTree>
    <p:extLst>
      <p:ext uri="{BB962C8B-B14F-4D97-AF65-F5344CB8AC3E}">
        <p14:creationId xmlns:p14="http://schemas.microsoft.com/office/powerpoint/2010/main" val="84342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1267FE9E-25C8-4138-9719-B135AE2FD747}" type="datetimeFigureOut">
              <a:rPr lang="zh-CN" altLang="en-US"/>
              <a:pPr>
                <a:defRPr/>
              </a:pPr>
              <a:t>2020/9/16</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11EA0AF8-E1F7-4FE8-9AEB-A34E5C8AF737}" type="slidenum">
              <a:rPr lang="zh-CN" altLang="en-US"/>
              <a:pPr>
                <a:defRPr/>
              </a:pPr>
              <a:t>‹#›</a:t>
            </a:fld>
            <a:endParaRPr lang="zh-CN" altLang="en-US"/>
          </a:p>
        </p:txBody>
      </p:sp>
    </p:spTree>
    <p:extLst>
      <p:ext uri="{BB962C8B-B14F-4D97-AF65-F5344CB8AC3E}">
        <p14:creationId xmlns:p14="http://schemas.microsoft.com/office/powerpoint/2010/main" val="1650498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1066800"/>
            <a:ext cx="8382000" cy="609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81000" y="1752600"/>
            <a:ext cx="4114800"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52600"/>
            <a:ext cx="4114800"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xfrm>
            <a:off x="685800" y="6248400"/>
            <a:ext cx="1905000" cy="457200"/>
          </a:xfrm>
          <a:prstGeom prst="rect">
            <a:avLst/>
          </a:prstGeom>
        </p:spPr>
        <p:txBody>
          <a:bodyPr/>
          <a:lstStyle>
            <a:lvl1pPr eaLnBrk="1" hangingPunct="1">
              <a:defRPr>
                <a:solidFill>
                  <a:prstClr val="black"/>
                </a:solidFill>
                <a:latin typeface="+mn-lt"/>
                <a:ea typeface="+mn-ea"/>
              </a:defRPr>
            </a:lvl1pPr>
          </a:lstStyle>
          <a:p>
            <a:pPr>
              <a:defRPr/>
            </a:pPr>
            <a:endParaRPr lang="en-US" altLang="zh-CN"/>
          </a:p>
        </p:txBody>
      </p:sp>
      <p:sp>
        <p:nvSpPr>
          <p:cNvPr id="6" name="Rectangle 6"/>
          <p:cNvSpPr>
            <a:spLocks noGrp="1" noChangeArrowheads="1"/>
          </p:cNvSpPr>
          <p:nvPr>
            <p:ph type="ftr" sz="quarter" idx="11"/>
          </p:nvPr>
        </p:nvSpPr>
        <p:spPr>
          <a:xfrm>
            <a:off x="3124200" y="6248400"/>
            <a:ext cx="2895600" cy="457200"/>
          </a:xfrm>
          <a:prstGeom prst="rect">
            <a:avLst/>
          </a:prstGeom>
        </p:spPr>
        <p:txBody>
          <a:bodyPr/>
          <a:lstStyle>
            <a:lvl1pPr eaLnBrk="1" hangingPunct="1">
              <a:defRPr>
                <a:solidFill>
                  <a:prstClr val="black"/>
                </a:solidFill>
                <a:latin typeface="+mn-lt"/>
                <a:ea typeface="+mn-ea"/>
              </a:defRPr>
            </a:lvl1pPr>
          </a:lstStyle>
          <a:p>
            <a:pPr>
              <a:defRPr/>
            </a:pPr>
            <a:endParaRPr lang="en-US" altLang="zh-CN"/>
          </a:p>
        </p:txBody>
      </p:sp>
      <p:sp>
        <p:nvSpPr>
          <p:cNvPr id="7" name="Rectangle 7"/>
          <p:cNvSpPr>
            <a:spLocks noGrp="1" noChangeArrowheads="1"/>
          </p:cNvSpPr>
          <p:nvPr>
            <p:ph type="sldNum" sz="quarter" idx="12"/>
          </p:nvPr>
        </p:nvSpPr>
        <p:spPr>
          <a:xfrm>
            <a:off x="6143625" y="28575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283A526E-F00B-42D3-909A-948D925985E7}" type="slidenum">
              <a:rPr lang="en-US" altLang="zh-CN"/>
              <a:pPr>
                <a:defRPr/>
              </a:pPr>
              <a:t>‹#›</a:t>
            </a:fld>
            <a:endParaRPr lang="en-US" altLang="zh-CN"/>
          </a:p>
        </p:txBody>
      </p:sp>
    </p:spTree>
    <p:extLst>
      <p:ext uri="{BB962C8B-B14F-4D97-AF65-F5344CB8AC3E}">
        <p14:creationId xmlns:p14="http://schemas.microsoft.com/office/powerpoint/2010/main" val="101624687"/>
      </p:ext>
    </p:extLst>
  </p:cSld>
  <p:clrMapOvr>
    <a:masterClrMapping/>
  </p:clrMapOvr>
  <p:transition spd="slow">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1066800"/>
            <a:ext cx="8382000" cy="609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81000" y="1752600"/>
            <a:ext cx="4114800"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752600"/>
            <a:ext cx="4114800" cy="2286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191000"/>
            <a:ext cx="4114800" cy="2286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a:xfrm>
            <a:off x="685800" y="6248400"/>
            <a:ext cx="1905000" cy="457200"/>
          </a:xfrm>
          <a:prstGeom prst="rect">
            <a:avLst/>
          </a:prstGeom>
        </p:spPr>
        <p:txBody>
          <a:bodyPr/>
          <a:lstStyle>
            <a:lvl1pPr eaLnBrk="1" hangingPunct="1">
              <a:defRPr>
                <a:solidFill>
                  <a:prstClr val="black"/>
                </a:solidFill>
                <a:latin typeface="+mn-lt"/>
                <a:ea typeface="+mn-ea"/>
              </a:defRPr>
            </a:lvl1pPr>
          </a:lstStyle>
          <a:p>
            <a:pPr>
              <a:defRPr/>
            </a:pPr>
            <a:endParaRPr lang="en-US" altLang="zh-CN"/>
          </a:p>
        </p:txBody>
      </p:sp>
      <p:sp>
        <p:nvSpPr>
          <p:cNvPr id="7" name="Rectangle 6"/>
          <p:cNvSpPr>
            <a:spLocks noGrp="1" noChangeArrowheads="1"/>
          </p:cNvSpPr>
          <p:nvPr>
            <p:ph type="ftr" sz="quarter" idx="11"/>
          </p:nvPr>
        </p:nvSpPr>
        <p:spPr>
          <a:xfrm>
            <a:off x="3124200" y="6248400"/>
            <a:ext cx="2895600" cy="457200"/>
          </a:xfrm>
          <a:prstGeom prst="rect">
            <a:avLst/>
          </a:prstGeom>
        </p:spPr>
        <p:txBody>
          <a:bodyPr/>
          <a:lstStyle>
            <a:lvl1pPr eaLnBrk="1" hangingPunct="1">
              <a:defRPr>
                <a:solidFill>
                  <a:prstClr val="black"/>
                </a:solidFill>
                <a:latin typeface="+mn-lt"/>
                <a:ea typeface="+mn-ea"/>
              </a:defRPr>
            </a:lvl1pPr>
          </a:lstStyle>
          <a:p>
            <a:pPr>
              <a:defRPr/>
            </a:pPr>
            <a:endParaRPr lang="en-US" altLang="zh-CN"/>
          </a:p>
        </p:txBody>
      </p:sp>
      <p:sp>
        <p:nvSpPr>
          <p:cNvPr id="8" name="Rectangle 7"/>
          <p:cNvSpPr>
            <a:spLocks noGrp="1" noChangeArrowheads="1"/>
          </p:cNvSpPr>
          <p:nvPr>
            <p:ph type="sldNum" sz="quarter" idx="12"/>
          </p:nvPr>
        </p:nvSpPr>
        <p:spPr>
          <a:xfrm>
            <a:off x="6143625" y="28575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60BC892A-4545-4866-A97F-03D16E57BD8E}" type="slidenum">
              <a:rPr lang="en-US" altLang="zh-CN"/>
              <a:pPr>
                <a:defRPr/>
              </a:pPr>
              <a:t>‹#›</a:t>
            </a:fld>
            <a:endParaRPr lang="en-US" altLang="zh-CN"/>
          </a:p>
        </p:txBody>
      </p:sp>
    </p:spTree>
    <p:extLst>
      <p:ext uri="{BB962C8B-B14F-4D97-AF65-F5344CB8AC3E}">
        <p14:creationId xmlns:p14="http://schemas.microsoft.com/office/powerpoint/2010/main" val="379841987"/>
      </p:ext>
    </p:extLst>
  </p:cSld>
  <p:clrMapOvr>
    <a:masterClrMapping/>
  </p:clrMapOvr>
  <p:transition spd="slow">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99592" y="1052736"/>
            <a:ext cx="7992888" cy="554461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35357990"/>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ps">
    <p:spTree>
      <p:nvGrpSpPr>
        <p:cNvPr id="1" name=""/>
        <p:cNvGrpSpPr/>
        <p:nvPr/>
      </p:nvGrpSpPr>
      <p:grpSpPr>
        <a:xfrm>
          <a:off x="0" y="0"/>
          <a:ext cx="0" cy="0"/>
          <a:chOff x="0" y="0"/>
          <a:chExt cx="0" cy="0"/>
        </a:xfrm>
      </p:grpSpPr>
      <p:sp>
        <p:nvSpPr>
          <p:cNvPr id="4" name="灯片编号占位符 5"/>
          <p:cNvSpPr txBox="1">
            <a:spLocks/>
          </p:cNvSpPr>
          <p:nvPr userDrawn="1"/>
        </p:nvSpPr>
        <p:spPr>
          <a:xfrm>
            <a:off x="8459788" y="6381750"/>
            <a:ext cx="684212" cy="476250"/>
          </a:xfrm>
          <a:prstGeom prst="rect">
            <a:avLst/>
          </a:prstGeom>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fld id="{6F0553AF-4F06-4690-866A-593AC0ED9B69}" type="slidenum">
              <a:rPr lang="en-US" altLang="zh-CN" smtClean="0">
                <a:solidFill>
                  <a:srgbClr val="000000"/>
                </a:solidFill>
              </a:rPr>
              <a:pPr eaLnBrk="1" hangingPunct="1">
                <a:defRPr/>
              </a:pPr>
              <a:t>‹#›</a:t>
            </a:fld>
            <a:endParaRPr lang="en-US" altLang="zh-CN" smtClean="0">
              <a:solidFill>
                <a:srgbClr val="000000"/>
              </a:solidFill>
            </a:endParaRPr>
          </a:p>
        </p:txBody>
      </p:sp>
      <p:sp>
        <p:nvSpPr>
          <p:cNvPr id="2" name="标题 1"/>
          <p:cNvSpPr>
            <a:spLocks noGrp="1"/>
          </p:cNvSpPr>
          <p:nvPr>
            <p:ph type="title"/>
          </p:nvPr>
        </p:nvSpPr>
        <p:spPr/>
        <p:txBody>
          <a:bodyPr/>
          <a:lstStyle>
            <a:lvl1pPr>
              <a:defRPr b="1"/>
            </a:lvl1pPr>
          </a:lstStyle>
          <a:p>
            <a:r>
              <a:rPr lang="zh-CN" altLang="en-US" dirty="0" smtClean="0"/>
              <a:t>单击此处编辑母版标题样式</a:t>
            </a:r>
            <a:endParaRPr lang="zh-CN" altLang="en-US" dirty="0"/>
          </a:p>
        </p:txBody>
      </p:sp>
      <p:sp>
        <p:nvSpPr>
          <p:cNvPr id="3" name="文本占位符 2"/>
          <p:cNvSpPr>
            <a:spLocks noGrp="1"/>
          </p:cNvSpPr>
          <p:nvPr>
            <p:ph idx="1"/>
          </p:nvPr>
        </p:nvSpPr>
        <p:spPr bwMode="auto">
          <a:xfrm>
            <a:off x="899592" y="1052736"/>
            <a:ext cx="7992888"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lvl1pPr>
            <a:lvl2pPr marL="804863" indent="-347663">
              <a:buFont typeface="Wingdings 2" pitchFamily="18" charset="2"/>
              <a:buChar char=""/>
              <a:defRPr>
                <a:solidFill>
                  <a:schemeClr val="tx2">
                    <a:lumMod val="50000"/>
                  </a:schemeClr>
                </a:solidFill>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p:txBody>
      </p:sp>
    </p:spTree>
    <p:extLst>
      <p:ext uri="{BB962C8B-B14F-4D97-AF65-F5344CB8AC3E}">
        <p14:creationId xmlns:p14="http://schemas.microsoft.com/office/powerpoint/2010/main" val="2413379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68423FF0-6788-410A-93B6-40624697487D}" type="datetimeFigureOut">
              <a:rPr lang="zh-CN" altLang="en-US"/>
              <a:pPr>
                <a:defRPr/>
              </a:pPr>
              <a:t>2020/9/16</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61D25675-8A50-40B0-9AB4-BB6F8EFF9B3E}" type="slidenum">
              <a:rPr lang="zh-CN" altLang="en-US"/>
              <a:pPr>
                <a:defRPr/>
              </a:pPr>
              <a:t>‹#›</a:t>
            </a:fld>
            <a:endParaRPr lang="zh-CN" altLang="en-US"/>
          </a:p>
        </p:txBody>
      </p:sp>
    </p:spTree>
    <p:extLst>
      <p:ext uri="{BB962C8B-B14F-4D97-AF65-F5344CB8AC3E}">
        <p14:creationId xmlns:p14="http://schemas.microsoft.com/office/powerpoint/2010/main" val="2704636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0BA62BC6-F776-481A-BEB9-B1940506069B}" type="datetimeFigureOut">
              <a:rPr lang="zh-CN" altLang="en-US"/>
              <a:pPr>
                <a:defRPr/>
              </a:pPr>
              <a:t>2020/9/16</a:t>
            </a:fld>
            <a:endParaRPr lang="zh-CN" altLang="en-US"/>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E813A901-35E2-4396-8557-DC8B29706178}" type="slidenum">
              <a:rPr lang="zh-CN" altLang="en-US"/>
              <a:pPr>
                <a:defRPr/>
              </a:pPr>
              <a:t>‹#›</a:t>
            </a:fld>
            <a:endParaRPr lang="zh-CN" altLang="en-US"/>
          </a:p>
        </p:txBody>
      </p:sp>
    </p:spTree>
    <p:extLst>
      <p:ext uri="{BB962C8B-B14F-4D97-AF65-F5344CB8AC3E}">
        <p14:creationId xmlns:p14="http://schemas.microsoft.com/office/powerpoint/2010/main" val="1745743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5FDB4397-8E8D-4C79-8CFE-C0C40ABEB0BA}" type="datetimeFigureOut">
              <a:rPr lang="zh-CN" altLang="en-US"/>
              <a:pPr>
                <a:defRPr/>
              </a:pPr>
              <a:t>2020/9/16</a:t>
            </a:fld>
            <a:endParaRPr lang="zh-CN" altLang="en-US"/>
          </a:p>
        </p:txBody>
      </p:sp>
      <p:sp>
        <p:nvSpPr>
          <p:cNvPr id="8"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9"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C7DB5F73-071D-4F0B-B33A-12F9A6DF44E0}" type="slidenum">
              <a:rPr lang="zh-CN" altLang="en-US"/>
              <a:pPr>
                <a:defRPr/>
              </a:pPr>
              <a:t>‹#›</a:t>
            </a:fld>
            <a:endParaRPr lang="zh-CN" altLang="en-US"/>
          </a:p>
        </p:txBody>
      </p:sp>
    </p:spTree>
    <p:extLst>
      <p:ext uri="{BB962C8B-B14F-4D97-AF65-F5344CB8AC3E}">
        <p14:creationId xmlns:p14="http://schemas.microsoft.com/office/powerpoint/2010/main" val="2369573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B088E4B7-3612-4965-9919-301A17E11046}" type="datetimeFigureOut">
              <a:rPr lang="zh-CN" altLang="en-US"/>
              <a:pPr>
                <a:defRPr/>
              </a:pPr>
              <a:t>2020/9/16</a:t>
            </a:fld>
            <a:endParaRPr lang="zh-CN" altLang="en-US"/>
          </a:p>
        </p:txBody>
      </p:sp>
      <p:sp>
        <p:nvSpPr>
          <p:cNvPr id="4"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5"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5E789657-0891-4075-8107-15F14E0C7CD8}" type="slidenum">
              <a:rPr lang="zh-CN" altLang="en-US"/>
              <a:pPr>
                <a:defRPr/>
              </a:pPr>
              <a:t>‹#›</a:t>
            </a:fld>
            <a:endParaRPr lang="zh-CN" altLang="en-US"/>
          </a:p>
        </p:txBody>
      </p:sp>
    </p:spTree>
    <p:extLst>
      <p:ext uri="{BB962C8B-B14F-4D97-AF65-F5344CB8AC3E}">
        <p14:creationId xmlns:p14="http://schemas.microsoft.com/office/powerpoint/2010/main" val="3699895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8E6AFFFB-C719-4456-B229-EEAADFF8F600}" type="datetimeFigureOut">
              <a:rPr lang="zh-CN" altLang="en-US"/>
              <a:pPr>
                <a:defRPr/>
              </a:pPr>
              <a:t>2020/9/16</a:t>
            </a:fld>
            <a:endParaRPr lang="zh-CN" altLang="en-US"/>
          </a:p>
        </p:txBody>
      </p:sp>
      <p:sp>
        <p:nvSpPr>
          <p:cNvPr id="3"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4"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F489831B-2212-4235-8CDD-00CEA8BD0757}" type="slidenum">
              <a:rPr lang="zh-CN" altLang="en-US"/>
              <a:pPr>
                <a:defRPr/>
              </a:pPr>
              <a:t>‹#›</a:t>
            </a:fld>
            <a:endParaRPr lang="zh-CN" altLang="en-US"/>
          </a:p>
        </p:txBody>
      </p:sp>
    </p:spTree>
    <p:extLst>
      <p:ext uri="{BB962C8B-B14F-4D97-AF65-F5344CB8AC3E}">
        <p14:creationId xmlns:p14="http://schemas.microsoft.com/office/powerpoint/2010/main" val="837500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1EAB49B9-74AF-44AD-8218-EA71AFE67765}" type="datetimeFigureOut">
              <a:rPr lang="zh-CN" altLang="en-US"/>
              <a:pPr>
                <a:defRPr/>
              </a:pPr>
              <a:t>2020/9/16</a:t>
            </a:fld>
            <a:endParaRPr lang="zh-CN" altLang="en-US"/>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0972D259-547F-4ED5-AC56-7E072EFE8374}" type="slidenum">
              <a:rPr lang="zh-CN" altLang="en-US"/>
              <a:pPr>
                <a:defRPr/>
              </a:pPr>
              <a:t>‹#›</a:t>
            </a:fld>
            <a:endParaRPr lang="zh-CN" altLang="en-US"/>
          </a:p>
        </p:txBody>
      </p:sp>
    </p:spTree>
    <p:extLst>
      <p:ext uri="{BB962C8B-B14F-4D97-AF65-F5344CB8AC3E}">
        <p14:creationId xmlns:p14="http://schemas.microsoft.com/office/powerpoint/2010/main" val="3169340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C20AA310-2148-401D-B517-896A564AEE92}" type="datetimeFigureOut">
              <a:rPr lang="zh-CN" altLang="en-US"/>
              <a:pPr>
                <a:defRPr/>
              </a:pPr>
              <a:t>2020/9/16</a:t>
            </a:fld>
            <a:endParaRPr lang="zh-CN" altLang="en-US"/>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BAD4E1B7-3923-4234-BED9-F8088FA92B2A}" type="slidenum">
              <a:rPr lang="zh-CN" altLang="en-US"/>
              <a:pPr>
                <a:defRPr/>
              </a:pPr>
              <a:t>‹#›</a:t>
            </a:fld>
            <a:endParaRPr lang="zh-CN" altLang="en-US"/>
          </a:p>
        </p:txBody>
      </p:sp>
    </p:spTree>
    <p:extLst>
      <p:ext uri="{BB962C8B-B14F-4D97-AF65-F5344CB8AC3E}">
        <p14:creationId xmlns:p14="http://schemas.microsoft.com/office/powerpoint/2010/main" val="4032526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930275" y="188913"/>
            <a:ext cx="73136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052513"/>
            <a:ext cx="8229600"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Tree>
  </p:cSld>
  <p:clrMap bg1="lt1" tx1="dk1" bg2="lt2" tx2="dk2" accent1="accent1" accent2="accent2" accent3="accent3" accent4="accent4" accent5="accent5" accent6="accent6" hlink="hlink" folHlink="folHlink"/>
  <p:sldLayoutIdLst>
    <p:sldLayoutId id="2147486041" r:id="rId1"/>
    <p:sldLayoutId id="2147486042" r:id="rId2"/>
    <p:sldLayoutId id="2147486043" r:id="rId3"/>
    <p:sldLayoutId id="2147486044" r:id="rId4"/>
    <p:sldLayoutId id="2147486045" r:id="rId5"/>
    <p:sldLayoutId id="2147486046" r:id="rId6"/>
    <p:sldLayoutId id="2147486047" r:id="rId7"/>
    <p:sldLayoutId id="2147486048" r:id="rId8"/>
    <p:sldLayoutId id="2147486049" r:id="rId9"/>
    <p:sldLayoutId id="2147486050" r:id="rId10"/>
    <p:sldLayoutId id="2147486051" r:id="rId11"/>
    <p:sldLayoutId id="2147486052" r:id="rId12"/>
    <p:sldLayoutId id="2147486053" r:id="rId13"/>
    <p:sldLayoutId id="2147486054" r:id="rId14"/>
  </p:sldLayoutIdLst>
  <p:timing>
    <p:tnLst>
      <p:par>
        <p:cTn id="1" dur="indefinite" restart="never" nodeType="tmRoot"/>
      </p:par>
    </p:tnLst>
  </p:timing>
  <p:txStyles>
    <p:title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4000">
          <a:solidFill>
            <a:schemeClr val="tx1"/>
          </a:solidFill>
          <a:latin typeface="Calibri" pitchFamily="34" charset="0"/>
          <a:ea typeface="宋体" pitchFamily="2" charset="-122"/>
        </a:defRPr>
      </a:lvl2pPr>
      <a:lvl3pPr algn="l" rtl="0" eaLnBrk="0" fontAlgn="base" hangingPunct="0">
        <a:spcBef>
          <a:spcPct val="0"/>
        </a:spcBef>
        <a:spcAft>
          <a:spcPct val="0"/>
        </a:spcAft>
        <a:defRPr sz="4000">
          <a:solidFill>
            <a:schemeClr val="tx1"/>
          </a:solidFill>
          <a:latin typeface="Calibri" pitchFamily="34" charset="0"/>
          <a:ea typeface="宋体" pitchFamily="2" charset="-122"/>
        </a:defRPr>
      </a:lvl3pPr>
      <a:lvl4pPr algn="l" rtl="0" eaLnBrk="0" fontAlgn="base" hangingPunct="0">
        <a:spcBef>
          <a:spcPct val="0"/>
        </a:spcBef>
        <a:spcAft>
          <a:spcPct val="0"/>
        </a:spcAft>
        <a:defRPr sz="4000">
          <a:solidFill>
            <a:schemeClr val="tx1"/>
          </a:solidFill>
          <a:latin typeface="Calibri" pitchFamily="34" charset="0"/>
          <a:ea typeface="宋体" pitchFamily="2" charset="-122"/>
        </a:defRPr>
      </a:lvl4pPr>
      <a:lvl5pPr algn="l" rtl="0" eaLnBrk="0" fontAlgn="base" hangingPunct="0">
        <a:spcBef>
          <a:spcPct val="0"/>
        </a:spcBef>
        <a:spcAft>
          <a:spcPct val="0"/>
        </a:spcAft>
        <a:defRPr sz="40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452438" indent="-452438" algn="l" rtl="0" eaLnBrk="0" fontAlgn="base" hangingPunct="0">
        <a:spcBef>
          <a:spcPct val="20000"/>
        </a:spcBef>
        <a:spcAft>
          <a:spcPct val="0"/>
        </a:spcAft>
        <a:buClr>
          <a:srgbClr val="215968"/>
        </a:buClr>
        <a:buFont typeface="Wingdings" panose="05000000000000000000" pitchFamily="2" charset="2"/>
        <a:buChar char="v"/>
        <a:defRPr sz="2800" kern="1200">
          <a:solidFill>
            <a:srgbClr val="254061"/>
          </a:solidFill>
          <a:latin typeface="+mn-lt"/>
          <a:ea typeface="+mn-ea"/>
          <a:cs typeface="+mn-cs"/>
        </a:defRPr>
      </a:lvl1pPr>
      <a:lvl2pPr marL="804863" indent="-347663" algn="l" rtl="0" eaLnBrk="0" fontAlgn="base" hangingPunct="0">
        <a:spcBef>
          <a:spcPct val="20000"/>
        </a:spcBef>
        <a:spcAft>
          <a:spcPct val="0"/>
        </a:spcAft>
        <a:buClr>
          <a:srgbClr val="31859C"/>
        </a:buClr>
        <a:buFont typeface="Wingdings 2" panose="05020102010507070707" pitchFamily="18" charset="2"/>
        <a:buChar char=""/>
        <a:defRPr sz="2400" kern="1200">
          <a:solidFill>
            <a:srgbClr val="254061"/>
          </a:solidFill>
          <a:latin typeface="+mn-lt"/>
          <a:ea typeface="+mn-ea"/>
          <a:cs typeface="+mn-cs"/>
        </a:defRPr>
      </a:lvl2pPr>
      <a:lvl3pPr marL="1255713" indent="-341313" algn="l" rtl="0" eaLnBrk="0" fontAlgn="base" hangingPunct="0">
        <a:spcBef>
          <a:spcPct val="20000"/>
        </a:spcBef>
        <a:spcAft>
          <a:spcPct val="0"/>
        </a:spcAft>
        <a:buClr>
          <a:srgbClr val="31859C"/>
        </a:buClr>
        <a:buFont typeface="Wingdings" panose="05000000000000000000" pitchFamily="2" charset="2"/>
        <a:buChar char="Ø"/>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215968"/>
        </a:buClr>
        <a:buFont typeface="Wingdings 2" panose="05020102010507070707" pitchFamily="18" charset="2"/>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file:///D:\&#37073;&#32769;&#24072;\&#22791;&#35838;\&#28023;&#27915;&#27979;&#32472;\&#37073;&#33395;&#20029;\&#30456;&#20851;&#35270;&#39057;\Why%20is%20the%20ocean%20blue.mp4" TargetMode="External"/><Relationship Id="rId1" Type="http://schemas.microsoft.com/office/2007/relationships/media" Target="file:///D:\&#37073;&#32769;&#24072;\&#22791;&#35838;\&#28023;&#27915;&#27979;&#32472;\&#37073;&#33395;&#20029;\&#30456;&#20851;&#35270;&#39057;\Why%20is%20the%20ocean%20blue.mp4" TargetMode="Externa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7.xml"/><Relationship Id="rId7" Type="http://schemas.openxmlformats.org/officeDocument/2006/relationships/image" Target="../media/image14.w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3.png"/><Relationship Id="rId10" Type="http://schemas.openxmlformats.org/officeDocument/2006/relationships/image" Target="../media/image15.wmf"/><Relationship Id="rId4" Type="http://schemas.openxmlformats.org/officeDocument/2006/relationships/oleObject" Target="../embeddings/oleObject1.bin"/><Relationship Id="rId9"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4.xml"/><Relationship Id="rId1" Type="http://schemas.openxmlformats.org/officeDocument/2006/relationships/vmlDrawing" Target="../drawings/vmlDrawing2.v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4.xml"/><Relationship Id="rId1" Type="http://schemas.openxmlformats.org/officeDocument/2006/relationships/vmlDrawing" Target="../drawings/vmlDrawing3.vml"/><Relationship Id="rId5" Type="http://schemas.openxmlformats.org/officeDocument/2006/relationships/image" Target="../media/image21.png"/><Relationship Id="rId4" Type="http://schemas.openxmlformats.org/officeDocument/2006/relationships/oleObject" Target="../embeddings/oleObject6.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5.jpeg"/></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4.xml"/><Relationship Id="rId1" Type="http://schemas.openxmlformats.org/officeDocument/2006/relationships/vmlDrawing" Target="../drawings/vmlDrawing4.vml"/><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vmlDrawing" Target="../drawings/vmlDrawing5.vml"/><Relationship Id="rId5" Type="http://schemas.openxmlformats.org/officeDocument/2006/relationships/image" Target="../media/image29.png"/><Relationship Id="rId4" Type="http://schemas.openxmlformats.org/officeDocument/2006/relationships/oleObject" Target="../embeddings/oleObject8.bin"/></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1.jpg"/></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4.xml"/><Relationship Id="rId1" Type="http://schemas.openxmlformats.org/officeDocument/2006/relationships/vmlDrawing" Target="../drawings/vmlDrawing6.vml"/><Relationship Id="rId5" Type="http://schemas.openxmlformats.org/officeDocument/2006/relationships/image" Target="../media/image36.png"/><Relationship Id="rId4" Type="http://schemas.openxmlformats.org/officeDocument/2006/relationships/oleObject" Target="../embeddings/oleObject9.bin"/></Relationships>
</file>

<file path=ppt/slides/_rels/slide6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7410" name="标题 1"/>
          <p:cNvSpPr>
            <a:spLocks noGrp="1"/>
          </p:cNvSpPr>
          <p:nvPr>
            <p:ph type="ctrTitle"/>
          </p:nvPr>
        </p:nvSpPr>
        <p:spPr/>
        <p:txBody>
          <a:bodyPr/>
          <a:lstStyle/>
          <a:p>
            <a:pPr algn="ctr" eaLnBrk="1" hangingPunct="1"/>
            <a:r>
              <a:rPr lang="zh-CN" altLang="en-US" sz="7200" b="1" smtClean="0">
                <a:solidFill>
                  <a:srgbClr val="FFFF00"/>
                </a:solidFill>
              </a:rPr>
              <a:t>海洋测绘</a:t>
            </a:r>
          </a:p>
        </p:txBody>
      </p:sp>
      <p:sp>
        <p:nvSpPr>
          <p:cNvPr id="17411" name="副标题 2"/>
          <p:cNvSpPr>
            <a:spLocks noGrp="1"/>
          </p:cNvSpPr>
          <p:nvPr>
            <p:ph type="subTitle" idx="1"/>
          </p:nvPr>
        </p:nvSpPr>
        <p:spPr/>
        <p:txBody>
          <a:bodyPr/>
          <a:lstStyle/>
          <a:p>
            <a:pPr eaLnBrk="1" hangingPunct="1"/>
            <a:r>
              <a:rPr lang="zh-CN" altLang="en-US" sz="3200" b="1" smtClean="0">
                <a:solidFill>
                  <a:srgbClr val="FFFF00"/>
                </a:solidFill>
              </a:rPr>
              <a:t>主讲：郑艳丽</a:t>
            </a:r>
          </a:p>
        </p:txBody>
      </p:sp>
    </p:spTree>
  </p:cSld>
  <p:clrMapOvr>
    <a:masterClrMapping/>
  </p:clrMapOvr>
  <p:transition spd="slow" advTm="30921"/>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ea typeface="华文新魏" panose="02010800040101010101" pitchFamily="2" charset="-122"/>
              </a:rPr>
              <a:t>海水对光的吸收</a:t>
            </a:r>
            <a:endParaRPr lang="zh-CN" altLang="en-US" smtClean="0"/>
          </a:p>
        </p:txBody>
      </p:sp>
      <p:pic>
        <p:nvPicPr>
          <p:cNvPr id="4" name="Why is the ocean blue.mp4">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a:xfrm>
            <a:off x="1116013" y="908050"/>
            <a:ext cx="7585075" cy="5689600"/>
          </a:xfrm>
        </p:spPr>
      </p:pic>
    </p:spTree>
  </p:cSld>
  <p:clrMapOvr>
    <a:masterClrMapping/>
  </p:clrMapOvr>
  <p:transition>
    <p:random/>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900113" y="115888"/>
            <a:ext cx="7772400" cy="57626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en-US" altLang="zh-CN" sz="4400" smtClean="0">
                <a:ea typeface="华文新魏" panose="02010800040101010101" pitchFamily="2" charset="-122"/>
              </a:rPr>
              <a:t>2</a:t>
            </a:r>
            <a:r>
              <a:rPr lang="zh-CN" altLang="en-US" sz="4400" smtClean="0">
                <a:ea typeface="华文新魏" panose="02010800040101010101" pitchFamily="2" charset="-122"/>
              </a:rPr>
              <a:t>、电磁波在海水中的传播</a:t>
            </a:r>
          </a:p>
        </p:txBody>
      </p:sp>
      <p:sp>
        <p:nvSpPr>
          <p:cNvPr id="31747"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2C4F1222-E7A1-4D47-A8FF-06B261064197}" type="slidenum">
              <a:rPr lang="en-US" altLang="zh-CN" sz="1800">
                <a:solidFill>
                  <a:srgbClr val="000000"/>
                </a:solidFill>
              </a:rPr>
              <a:pPr eaLnBrk="1" hangingPunct="1">
                <a:spcBef>
                  <a:spcPct val="0"/>
                </a:spcBef>
                <a:buClrTx/>
                <a:buFontTx/>
                <a:buNone/>
              </a:pPr>
              <a:t>11</a:t>
            </a:fld>
            <a:endParaRPr lang="en-US" altLang="zh-CN" sz="1800">
              <a:solidFill>
                <a:srgbClr val="000000"/>
              </a:solidFill>
            </a:endParaRPr>
          </a:p>
        </p:txBody>
      </p:sp>
      <p:sp>
        <p:nvSpPr>
          <p:cNvPr id="6" name="Text Box 66"/>
          <p:cNvSpPr txBox="1">
            <a:spLocks noChangeArrowheads="1"/>
          </p:cNvSpPr>
          <p:nvPr/>
        </p:nvSpPr>
        <p:spPr bwMode="auto">
          <a:xfrm>
            <a:off x="1042988" y="1125538"/>
            <a:ext cx="7239000" cy="1568450"/>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p>
            <a:pPr eaLnBrk="1" hangingPunct="1">
              <a:lnSpc>
                <a:spcPct val="150000"/>
              </a:lnSpc>
              <a:buClr>
                <a:srgbClr val="FF3300"/>
              </a:buClr>
              <a:buFont typeface="Wingdings" pitchFamily="2" charset="2"/>
              <a:buChar char="v"/>
              <a:defRPr/>
            </a:pPr>
            <a:r>
              <a:rPr lang="zh-CN" altLang="en-US" sz="2400" dirty="0">
                <a:ea typeface="华文细黑" pitchFamily="2" charset="-122"/>
              </a:rPr>
              <a:t>电磁波在海水中几乎不能通过。液态的海水导电率极低，几乎使一切波长的电磁波受阻而无法穿透。</a:t>
            </a:r>
            <a:endParaRPr lang="en-US" altLang="zh-CN" sz="2400" dirty="0">
              <a:ea typeface="华文细黑" pitchFamily="2" charset="-122"/>
            </a:endParaRPr>
          </a:p>
          <a:p>
            <a:pPr eaLnBrk="1" hangingPunct="1">
              <a:buClr>
                <a:srgbClr val="FF3300"/>
              </a:buClr>
              <a:buFont typeface="Wingdings" pitchFamily="2" charset="2"/>
              <a:buChar char="v"/>
              <a:defRPr/>
            </a:pPr>
            <a:endParaRPr lang="zh-CN" altLang="en-US" sz="2400" dirty="0">
              <a:ea typeface="华文细黑" pitchFamily="2" charset="-122"/>
            </a:endParaRPr>
          </a:p>
        </p:txBody>
      </p:sp>
      <p:graphicFrame>
        <p:nvGraphicFramePr>
          <p:cNvPr id="7" name="Group 112"/>
          <p:cNvGraphicFramePr>
            <a:graphicFrameLocks noGrp="1"/>
          </p:cNvGraphicFramePr>
          <p:nvPr/>
        </p:nvGraphicFramePr>
        <p:xfrm>
          <a:off x="1462088" y="2982913"/>
          <a:ext cx="6781800" cy="2362200"/>
        </p:xfrm>
        <a:graphic>
          <a:graphicData uri="http://schemas.openxmlformats.org/drawingml/2006/table">
            <a:tbl>
              <a:tblPr/>
              <a:tblGrid>
                <a:gridCol w="2032000">
                  <a:extLst>
                    <a:ext uri="{9D8B030D-6E8A-4147-A177-3AD203B41FA5}">
                      <a16:colId xmlns:a16="http://schemas.microsoft.com/office/drawing/2014/main" val="20000"/>
                    </a:ext>
                  </a:extLst>
                </a:gridCol>
                <a:gridCol w="20066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180975">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smtClean="0">
                          <a:ln>
                            <a:noFill/>
                          </a:ln>
                          <a:solidFill>
                            <a:srgbClr val="CC0000"/>
                          </a:solidFill>
                          <a:effectLst/>
                          <a:latin typeface="华文细黑" pitchFamily="2" charset="-122"/>
                          <a:ea typeface="华文细黑" pitchFamily="2" charset="-122"/>
                        </a:rPr>
                        <a:t>频率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smtClean="0">
                          <a:ln>
                            <a:noFill/>
                          </a:ln>
                          <a:solidFill>
                            <a:srgbClr val="CC0000"/>
                          </a:solidFill>
                          <a:effectLst/>
                          <a:latin typeface="华文细黑" pitchFamily="2" charset="-122"/>
                          <a:ea typeface="华文细黑" pitchFamily="2" charset="-122"/>
                        </a:rPr>
                        <a:t>速度（米</a:t>
                      </a:r>
                      <a:r>
                        <a:rPr kumimoji="1" lang="en-US" altLang="zh-CN" sz="2000" b="0" i="0" u="none" strike="noStrike" cap="none" normalizeH="0" baseline="0" smtClean="0">
                          <a:ln>
                            <a:noFill/>
                          </a:ln>
                          <a:solidFill>
                            <a:srgbClr val="CC0000"/>
                          </a:solidFill>
                          <a:effectLst/>
                          <a:latin typeface="华文细黑" pitchFamily="2" charset="-122"/>
                          <a:ea typeface="华文细黑" pitchFamily="2" charset="-122"/>
                        </a:rPr>
                        <a:t>/</a:t>
                      </a:r>
                      <a:r>
                        <a:rPr kumimoji="1" lang="zh-CN" altLang="en-US" sz="2400" b="0" i="0" u="none" strike="noStrike" cap="none" normalizeH="0" baseline="0" smtClean="0">
                          <a:ln>
                            <a:noFill/>
                          </a:ln>
                          <a:solidFill>
                            <a:srgbClr val="CC0000"/>
                          </a:solidFill>
                          <a:effectLst/>
                          <a:latin typeface="华文细黑" pitchFamily="2" charset="-122"/>
                          <a:ea typeface="华文细黑" pitchFamily="2" charset="-122"/>
                        </a:rPr>
                        <a:t>秒）</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smtClean="0">
                          <a:ln>
                            <a:noFill/>
                          </a:ln>
                          <a:solidFill>
                            <a:srgbClr val="CC0000"/>
                          </a:solidFill>
                          <a:effectLst/>
                          <a:latin typeface="华文细黑" pitchFamily="2" charset="-122"/>
                          <a:ea typeface="华文细黑" pitchFamily="2" charset="-122"/>
                        </a:rPr>
                        <a:t>穿透距离</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0688">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1</a:t>
                      </a:r>
                      <a:r>
                        <a:rPr kumimoji="1" lang="zh-CN" altLang="en-US" sz="2400" b="0" i="0" u="none" strike="noStrike" cap="none" normalizeH="0" baseline="0" dirty="0" smtClean="0">
                          <a:ln>
                            <a:noFill/>
                          </a:ln>
                          <a:solidFill>
                            <a:schemeClr val="tx1"/>
                          </a:solidFill>
                          <a:effectLst/>
                          <a:latin typeface="华文细黑" pitchFamily="2" charset="-122"/>
                          <a:ea typeface="华文细黑" pitchFamily="2" charset="-122"/>
                        </a:rPr>
                        <a:t>赫兹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1.8×10</a:t>
                      </a:r>
                      <a:r>
                        <a:rPr kumimoji="1" lang="en-US" altLang="zh-CN" sz="2400" b="0" i="0" u="none" strike="noStrike" cap="none" normalizeH="0" baseline="30000" dirty="0" smtClean="0">
                          <a:ln>
                            <a:noFill/>
                          </a:ln>
                          <a:solidFill>
                            <a:schemeClr val="tx1"/>
                          </a:solidFill>
                          <a:effectLst/>
                          <a:latin typeface="华文细黑" pitchFamily="2" charset="-122"/>
                          <a:ea typeface="华文细黑"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1160</a:t>
                      </a:r>
                      <a:r>
                        <a:rPr kumimoji="1" lang="zh-CN" altLang="en-US" sz="2400" b="0" i="0" u="none" strike="noStrike" cap="none" normalizeH="0" baseline="0" dirty="0" smtClean="0">
                          <a:ln>
                            <a:noFill/>
                          </a:ln>
                          <a:solidFill>
                            <a:schemeClr val="tx1"/>
                          </a:solidFill>
                          <a:effectLst/>
                          <a:latin typeface="华文细黑" pitchFamily="2" charset="-122"/>
                          <a:ea typeface="华文细黑" pitchFamily="2" charset="-122"/>
                        </a:rPr>
                        <a:t>米</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0975">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100</a:t>
                      </a:r>
                      <a:r>
                        <a:rPr kumimoji="1" lang="zh-CN" altLang="en-US" sz="2400" b="0" i="0" u="none" strike="noStrike" cap="none" normalizeH="0" baseline="0" dirty="0" smtClean="0">
                          <a:ln>
                            <a:noFill/>
                          </a:ln>
                          <a:solidFill>
                            <a:schemeClr val="tx1"/>
                          </a:solidFill>
                          <a:effectLst/>
                          <a:latin typeface="华文细黑" pitchFamily="2" charset="-122"/>
                          <a:ea typeface="华文细黑" pitchFamily="2" charset="-122"/>
                        </a:rPr>
                        <a:t>赫兹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18×10</a:t>
                      </a:r>
                      <a:r>
                        <a:rPr kumimoji="1" lang="en-US" altLang="zh-CN" sz="2400" b="0" i="0" u="none" strike="noStrike" cap="none" normalizeH="0" baseline="30000" dirty="0" smtClean="0">
                          <a:ln>
                            <a:noFill/>
                          </a:ln>
                          <a:solidFill>
                            <a:schemeClr val="tx1"/>
                          </a:solidFill>
                          <a:effectLst/>
                          <a:latin typeface="华文细黑" pitchFamily="2" charset="-122"/>
                          <a:ea typeface="华文细黑" pitchFamily="2" charset="-122"/>
                        </a:rPr>
                        <a:t>3</a:t>
                      </a:r>
                      <a:endPar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116</a:t>
                      </a:r>
                      <a:r>
                        <a:rPr kumimoji="1" lang="zh-CN" altLang="en-US" sz="2400" b="0" i="0" u="none" strike="noStrike" cap="none" normalizeH="0" baseline="0" dirty="0" smtClean="0">
                          <a:ln>
                            <a:noFill/>
                          </a:ln>
                          <a:solidFill>
                            <a:schemeClr val="tx1"/>
                          </a:solidFill>
                          <a:effectLst/>
                          <a:latin typeface="华文细黑" pitchFamily="2" charset="-122"/>
                          <a:ea typeface="华文细黑" pitchFamily="2" charset="-122"/>
                        </a:rPr>
                        <a:t>米</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1</a:t>
                      </a:r>
                      <a:r>
                        <a:rPr kumimoji="1" lang="zh-CN" altLang="en-US" sz="2400" b="0" i="0" u="none" strike="noStrike" cap="none" normalizeH="0" baseline="0" dirty="0" smtClean="0">
                          <a:ln>
                            <a:noFill/>
                          </a:ln>
                          <a:solidFill>
                            <a:schemeClr val="tx1"/>
                          </a:solidFill>
                          <a:effectLst/>
                          <a:latin typeface="华文细黑" pitchFamily="2" charset="-122"/>
                          <a:ea typeface="华文细黑" pitchFamily="2" charset="-122"/>
                        </a:rPr>
                        <a:t>兆赫</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2×10</a:t>
                      </a:r>
                      <a:r>
                        <a:rPr kumimoji="1" lang="en-US" altLang="zh-CN" sz="2400" b="0" i="0" u="none" strike="noStrike" cap="none" normalizeH="0" baseline="30000" dirty="0" smtClean="0">
                          <a:ln>
                            <a:noFill/>
                          </a:ln>
                          <a:solidFill>
                            <a:schemeClr val="tx1"/>
                          </a:solidFill>
                          <a:effectLst/>
                          <a:latin typeface="华文细黑" pitchFamily="2" charset="-122"/>
                          <a:ea typeface="华文细黑" pitchFamily="2" charset="-122"/>
                        </a:rPr>
                        <a:t>6</a:t>
                      </a:r>
                      <a:endPar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1</a:t>
                      </a:r>
                      <a:r>
                        <a:rPr kumimoji="1" lang="zh-CN" altLang="en-US" sz="2400" b="0" i="0" u="none" strike="noStrike" cap="none" normalizeH="0" baseline="0" dirty="0" smtClean="0">
                          <a:ln>
                            <a:noFill/>
                          </a:ln>
                          <a:solidFill>
                            <a:schemeClr val="tx1"/>
                          </a:solidFill>
                          <a:effectLst/>
                          <a:latin typeface="华文细黑" pitchFamily="2" charset="-122"/>
                          <a:ea typeface="华文细黑" pitchFamily="2" charset="-122"/>
                        </a:rPr>
                        <a:t>米</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400">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10000</a:t>
                      </a:r>
                      <a:r>
                        <a:rPr kumimoji="1" lang="zh-CN" altLang="en-US" sz="2400" b="0" i="0" u="none" strike="noStrike" cap="none" normalizeH="0" baseline="0" dirty="0" smtClean="0">
                          <a:ln>
                            <a:noFill/>
                          </a:ln>
                          <a:solidFill>
                            <a:schemeClr val="tx1"/>
                          </a:solidFill>
                          <a:effectLst/>
                          <a:latin typeface="华文细黑" pitchFamily="2" charset="-122"/>
                          <a:ea typeface="华文细黑" pitchFamily="2" charset="-122"/>
                        </a:rPr>
                        <a:t>兆赫</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2.7×10</a:t>
                      </a:r>
                      <a:r>
                        <a:rPr kumimoji="1" lang="en-US" altLang="zh-CN" sz="2400" b="0" i="0" u="none" strike="noStrike" cap="none" normalizeH="0" baseline="30000" dirty="0" smtClean="0">
                          <a:ln>
                            <a:noFill/>
                          </a:ln>
                          <a:solidFill>
                            <a:schemeClr val="tx1"/>
                          </a:solidFill>
                          <a:effectLst/>
                          <a:latin typeface="华文细黑" pitchFamily="2" charset="-122"/>
                          <a:ea typeface="华文细黑" pitchFamily="2" charset="-122"/>
                        </a:rPr>
                        <a:t>8</a:t>
                      </a:r>
                      <a:endPar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4</a:t>
                      </a:r>
                      <a:r>
                        <a:rPr kumimoji="1" lang="zh-CN" altLang="en-US" sz="2400" b="0" i="0" u="none" strike="noStrike" cap="none" normalizeH="0" baseline="0" dirty="0" smtClean="0">
                          <a:ln>
                            <a:noFill/>
                          </a:ln>
                          <a:solidFill>
                            <a:schemeClr val="tx1"/>
                          </a:solidFill>
                          <a:effectLst/>
                          <a:latin typeface="华文细黑" pitchFamily="2" charset="-122"/>
                          <a:ea typeface="华文细黑" pitchFamily="2" charset="-122"/>
                        </a:rPr>
                        <a:t>毫米</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1776" name="Rectangle 110"/>
          <p:cNvSpPr>
            <a:spLocks noChangeArrowheads="1"/>
          </p:cNvSpPr>
          <p:nvPr/>
        </p:nvSpPr>
        <p:spPr bwMode="auto">
          <a:xfrm>
            <a:off x="1042988" y="5726113"/>
            <a:ext cx="53340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Font typeface="Wingdings" panose="05000000000000000000" pitchFamily="2" charset="2"/>
              <a:buChar char="Ø"/>
            </a:pPr>
            <a:r>
              <a:rPr lang="zh-CN" altLang="en-US" sz="2400" b="1" dirty="0">
                <a:solidFill>
                  <a:schemeClr val="tx1"/>
                </a:solidFill>
                <a:latin typeface="华文细黑" panose="02010600040101010101" pitchFamily="2" charset="-122"/>
                <a:ea typeface="华文细黑" panose="02010600040101010101" pitchFamily="2" charset="-122"/>
              </a:rPr>
              <a:t>频率越高，电磁波的传播速度越大；</a:t>
            </a:r>
          </a:p>
          <a:p>
            <a:pPr eaLnBrk="1" hangingPunct="1">
              <a:spcBef>
                <a:spcPct val="50000"/>
              </a:spcBef>
              <a:buClrTx/>
              <a:buFont typeface="Wingdings" panose="05000000000000000000" pitchFamily="2" charset="2"/>
              <a:buChar char="Ø"/>
            </a:pPr>
            <a:r>
              <a:rPr lang="zh-CN" altLang="en-US" sz="2400" b="1" dirty="0">
                <a:solidFill>
                  <a:schemeClr val="tx1"/>
                </a:solidFill>
                <a:latin typeface="华文细黑" panose="02010600040101010101" pitchFamily="2" charset="-122"/>
                <a:ea typeface="华文细黑" panose="02010600040101010101" pitchFamily="2" charset="-122"/>
              </a:rPr>
              <a:t>频率越高，电磁波的衰减越快；</a:t>
            </a:r>
          </a:p>
        </p:txBody>
      </p:sp>
    </p:spTree>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2" name="Rectangle 4"/>
          <p:cNvSpPr>
            <a:spLocks noChangeArrowheads="1"/>
          </p:cNvSpPr>
          <p:nvPr/>
        </p:nvSpPr>
        <p:spPr bwMode="auto">
          <a:xfrm>
            <a:off x="817563" y="1103313"/>
            <a:ext cx="7921625"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eaLnBrk="1" hangingPunct="1">
              <a:lnSpc>
                <a:spcPct val="150000"/>
              </a:lnSpc>
              <a:spcBef>
                <a:spcPct val="50000"/>
              </a:spcBef>
              <a:buFont typeface="Wingdings" pitchFamily="2" charset="2"/>
              <a:buChar char="Ø"/>
              <a:defRPr/>
            </a:pPr>
            <a:r>
              <a:rPr lang="zh-CN" altLang="en-US" sz="2800" dirty="0">
                <a:solidFill>
                  <a:schemeClr val="tx2"/>
                </a:solidFill>
                <a:latin typeface="华文细黑" pitchFamily="2" charset="-122"/>
                <a:ea typeface="华文细黑" pitchFamily="2" charset="-122"/>
              </a:rPr>
              <a:t>兆赫以上的电磁波在海水中的穿透深度小于</a:t>
            </a:r>
            <a:r>
              <a:rPr lang="en-US" altLang="zh-CN" sz="2800" dirty="0">
                <a:solidFill>
                  <a:schemeClr val="tx2"/>
                </a:solidFill>
                <a:latin typeface="华文细黑" pitchFamily="2" charset="-122"/>
                <a:ea typeface="华文细黑" pitchFamily="2" charset="-122"/>
              </a:rPr>
              <a:t>1m</a:t>
            </a:r>
            <a:r>
              <a:rPr lang="zh-CN" altLang="en-US" sz="2800" dirty="0">
                <a:solidFill>
                  <a:schemeClr val="tx2"/>
                </a:solidFill>
                <a:latin typeface="华文细黑" pitchFamily="2" charset="-122"/>
                <a:ea typeface="华文细黑" pitchFamily="2" charset="-122"/>
              </a:rPr>
              <a:t>，海水对这种电磁波就成为很强的屏蔽层。</a:t>
            </a:r>
            <a:endParaRPr lang="zh-CN" altLang="en-US" sz="1050" dirty="0">
              <a:solidFill>
                <a:schemeClr val="tx2"/>
              </a:solidFill>
              <a:latin typeface="华文细黑" pitchFamily="2" charset="-122"/>
              <a:ea typeface="华文细黑" pitchFamily="2" charset="-122"/>
            </a:endParaRPr>
          </a:p>
          <a:p>
            <a:pPr marL="457200" indent="-457200" eaLnBrk="1" hangingPunct="1">
              <a:lnSpc>
                <a:spcPct val="150000"/>
              </a:lnSpc>
              <a:spcBef>
                <a:spcPct val="50000"/>
              </a:spcBef>
              <a:buFont typeface="Wingdings" pitchFamily="2" charset="2"/>
              <a:buChar char="Ø"/>
              <a:defRPr/>
            </a:pPr>
            <a:r>
              <a:rPr lang="zh-CN" altLang="en-US" sz="2800" dirty="0">
                <a:solidFill>
                  <a:schemeClr val="tx2"/>
                </a:solidFill>
                <a:latin typeface="华文细黑" pitchFamily="2" charset="-122"/>
                <a:ea typeface="华文细黑" pitchFamily="2" charset="-122"/>
              </a:rPr>
              <a:t>频率低于</a:t>
            </a:r>
            <a:r>
              <a:rPr lang="en-US" altLang="zh-CN" sz="2800" dirty="0">
                <a:solidFill>
                  <a:schemeClr val="tx2"/>
                </a:solidFill>
                <a:latin typeface="华文细黑" pitchFamily="2" charset="-122"/>
                <a:ea typeface="华文细黑" pitchFamily="2" charset="-122"/>
              </a:rPr>
              <a:t>10</a:t>
            </a:r>
            <a:r>
              <a:rPr lang="zh-CN" altLang="en-US" sz="2800" dirty="0">
                <a:solidFill>
                  <a:schemeClr val="tx2"/>
                </a:solidFill>
                <a:latin typeface="华文细黑" pitchFamily="2" charset="-122"/>
                <a:ea typeface="华文细黑" pitchFamily="2" charset="-122"/>
              </a:rPr>
              <a:t>周</a:t>
            </a:r>
            <a:r>
              <a:rPr lang="en-US" altLang="zh-CN" sz="2800" dirty="0">
                <a:solidFill>
                  <a:schemeClr val="tx2"/>
                </a:solidFill>
                <a:latin typeface="华文细黑" pitchFamily="2" charset="-122"/>
                <a:ea typeface="华文细黑" pitchFamily="2" charset="-122"/>
              </a:rPr>
              <a:t>/</a:t>
            </a:r>
            <a:r>
              <a:rPr lang="zh-CN" altLang="en-US" sz="2800" dirty="0">
                <a:solidFill>
                  <a:schemeClr val="tx2"/>
                </a:solidFill>
                <a:latin typeface="华文细黑" pitchFamily="2" charset="-122"/>
                <a:ea typeface="华文细黑" pitchFamily="2" charset="-122"/>
              </a:rPr>
              <a:t>小时的电磁波，海水中的穿透深度可达</a:t>
            </a:r>
            <a:r>
              <a:rPr lang="en-US" altLang="zh-CN" sz="2800" dirty="0">
                <a:solidFill>
                  <a:schemeClr val="tx2"/>
                </a:solidFill>
                <a:latin typeface="华文细黑" pitchFamily="2" charset="-122"/>
                <a:ea typeface="华文细黑" pitchFamily="2" charset="-122"/>
              </a:rPr>
              <a:t>5000</a:t>
            </a:r>
            <a:r>
              <a:rPr lang="zh-CN" altLang="en-US" sz="2800" dirty="0">
                <a:solidFill>
                  <a:schemeClr val="tx2"/>
                </a:solidFill>
                <a:latin typeface="华文细黑" pitchFamily="2" charset="-122"/>
                <a:ea typeface="华文细黑" pitchFamily="2" charset="-122"/>
              </a:rPr>
              <a:t>米；</a:t>
            </a:r>
            <a:endParaRPr lang="zh-CN" altLang="en-US" sz="1050" dirty="0">
              <a:solidFill>
                <a:schemeClr val="tx2"/>
              </a:solidFill>
              <a:latin typeface="华文细黑" pitchFamily="2" charset="-122"/>
              <a:ea typeface="华文细黑" pitchFamily="2" charset="-122"/>
            </a:endParaRPr>
          </a:p>
          <a:p>
            <a:pPr marL="457200" indent="-457200" eaLnBrk="1" hangingPunct="1">
              <a:lnSpc>
                <a:spcPct val="150000"/>
              </a:lnSpc>
              <a:spcBef>
                <a:spcPct val="50000"/>
              </a:spcBef>
              <a:buFont typeface="Wingdings" pitchFamily="2" charset="2"/>
              <a:buChar char="Ø"/>
              <a:defRPr/>
            </a:pPr>
            <a:r>
              <a:rPr lang="zh-CN" altLang="en-US" sz="2800" dirty="0">
                <a:solidFill>
                  <a:schemeClr val="tx2"/>
                </a:solidFill>
                <a:latin typeface="华文细黑" pitchFamily="2" charset="-122"/>
                <a:ea typeface="华文细黑" pitchFamily="2" charset="-122"/>
              </a:rPr>
              <a:t>在海水中接收来自空间的电磁波进行通讯或海底测深，以低频而波长较长的电磁波较为有利，而高频电磁波无实用价值。</a:t>
            </a:r>
          </a:p>
        </p:txBody>
      </p:sp>
      <p:sp>
        <p:nvSpPr>
          <p:cNvPr id="33796"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B0E56DE8-77BE-4435-A7B0-9D7AAEFC6EEA}" type="slidenum">
              <a:rPr lang="en-US" altLang="zh-CN" sz="1800">
                <a:solidFill>
                  <a:srgbClr val="000000"/>
                </a:solidFill>
              </a:rPr>
              <a:pPr eaLnBrk="1" hangingPunct="1">
                <a:spcBef>
                  <a:spcPct val="0"/>
                </a:spcBef>
                <a:buClrTx/>
                <a:buFontTx/>
                <a:buNone/>
              </a:pPr>
              <a:t>12</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1028"/>
          <p:cNvSpPr>
            <a:spLocks noChangeArrowheads="1"/>
          </p:cNvSpPr>
          <p:nvPr/>
        </p:nvSpPr>
        <p:spPr bwMode="auto">
          <a:xfrm>
            <a:off x="971550" y="1412875"/>
            <a:ext cx="7839075" cy="52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ClrTx/>
              <a:buSzPct val="200000"/>
              <a:buFont typeface="Webdings" panose="05030102010509060703" pitchFamily="18" charset="2"/>
              <a:buChar char="ô"/>
            </a:pPr>
            <a:r>
              <a:rPr lang="zh-CN" altLang="en-US" dirty="0">
                <a:solidFill>
                  <a:srgbClr val="3333FF"/>
                </a:solidFill>
                <a:latin typeface="华文细黑" panose="02010600040101010101" pitchFamily="2" charset="-122"/>
                <a:ea typeface="华文细黑" panose="02010600040101010101" pitchFamily="2" charset="-122"/>
              </a:rPr>
              <a:t>使用一千赫的低频电波，用很大功率的长波发射电台，也只能和几十米深处的潜艇通信；</a:t>
            </a:r>
          </a:p>
          <a:p>
            <a:pPr>
              <a:lnSpc>
                <a:spcPct val="150000"/>
              </a:lnSpc>
              <a:spcBef>
                <a:spcPct val="50000"/>
              </a:spcBef>
              <a:buClrTx/>
              <a:buSzPct val="200000"/>
              <a:buFont typeface="Webdings" panose="05030102010509060703" pitchFamily="18" charset="2"/>
              <a:buChar char="ô"/>
            </a:pPr>
            <a:r>
              <a:rPr lang="zh-CN" altLang="en-US" dirty="0">
                <a:solidFill>
                  <a:srgbClr val="3333FF"/>
                </a:solidFill>
                <a:latin typeface="华文细黑" panose="02010600040101010101" pitchFamily="2" charset="-122"/>
                <a:ea typeface="华文细黑" panose="02010600040101010101" pitchFamily="2" charset="-122"/>
              </a:rPr>
              <a:t>即使在最清澈的海水中，人们最多也只能看到十几米到几十米以内的东西。</a:t>
            </a:r>
            <a:endParaRPr lang="en-US" altLang="zh-CN" dirty="0">
              <a:solidFill>
                <a:srgbClr val="3333FF"/>
              </a:solidFill>
              <a:latin typeface="华文细黑" panose="02010600040101010101" pitchFamily="2" charset="-122"/>
              <a:ea typeface="华文细黑" panose="02010600040101010101" pitchFamily="2" charset="-122"/>
            </a:endParaRPr>
          </a:p>
          <a:p>
            <a:pPr>
              <a:lnSpc>
                <a:spcPct val="150000"/>
              </a:lnSpc>
              <a:spcBef>
                <a:spcPct val="50000"/>
              </a:spcBef>
              <a:buClrTx/>
              <a:buSzPct val="200000"/>
              <a:buFont typeface="Webdings" panose="05030102010509060703" pitchFamily="18" charset="2"/>
              <a:buChar char="ô"/>
            </a:pPr>
            <a:r>
              <a:rPr lang="zh-CN" altLang="en-US" dirty="0">
                <a:solidFill>
                  <a:srgbClr val="A50021"/>
                </a:solidFill>
                <a:latin typeface="华文细黑" panose="02010600040101010101" pitchFamily="2" charset="-122"/>
                <a:ea typeface="华文细黑" panose="02010600040101010101" pitchFamily="2" charset="-122"/>
              </a:rPr>
              <a:t>光波和各种电磁波在海水中被吸收得很厉害，衰减很快，只能传播很短的距离；</a:t>
            </a:r>
          </a:p>
          <a:p>
            <a:pPr>
              <a:lnSpc>
                <a:spcPct val="150000"/>
              </a:lnSpc>
              <a:spcBef>
                <a:spcPct val="50000"/>
              </a:spcBef>
              <a:buClrTx/>
              <a:buSzPct val="200000"/>
              <a:buFont typeface="Webdings" panose="05030102010509060703" pitchFamily="18" charset="2"/>
              <a:buChar char="ô"/>
            </a:pPr>
            <a:endParaRPr lang="zh-CN" altLang="en-US" dirty="0">
              <a:solidFill>
                <a:srgbClr val="3333FF"/>
              </a:solidFill>
              <a:latin typeface="华文细黑" panose="02010600040101010101" pitchFamily="2" charset="-122"/>
              <a:ea typeface="华文细黑" panose="02010600040101010101" pitchFamily="2" charset="-122"/>
            </a:endParaRPr>
          </a:p>
        </p:txBody>
      </p:sp>
      <p:sp>
        <p:nvSpPr>
          <p:cNvPr id="3482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9AF605A9-9BC2-4C91-9CDA-C6A4EF1061FA}" type="slidenum">
              <a:rPr lang="en-US" altLang="zh-CN" sz="1800">
                <a:solidFill>
                  <a:srgbClr val="000000"/>
                </a:solidFill>
              </a:rPr>
              <a:pPr eaLnBrk="1" hangingPunct="1">
                <a:spcBef>
                  <a:spcPct val="0"/>
                </a:spcBef>
                <a:buClrTx/>
                <a:buFontTx/>
                <a:buNone/>
              </a:pPr>
              <a:t>13</a:t>
            </a:fld>
            <a:endParaRPr lang="en-US" altLang="zh-CN" sz="1800">
              <a:solidFill>
                <a:srgbClr val="000000"/>
              </a:solidFill>
            </a:endParaRPr>
          </a:p>
        </p:txBody>
      </p:sp>
      <p:sp>
        <p:nvSpPr>
          <p:cNvPr id="4" name="Rectangle 1026"/>
          <p:cNvSpPr>
            <a:spLocks noGrp="1" noChangeArrowheads="1"/>
          </p:cNvSpPr>
          <p:nvPr>
            <p:ph type="title"/>
          </p:nvPr>
        </p:nvSpPr>
        <p:spPr>
          <a:xfrm>
            <a:off x="827584" y="116632"/>
            <a:ext cx="7772400" cy="6588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dirty="0" smtClean="0">
                <a:ea typeface="华文新魏" panose="02010800040101010101" pitchFamily="2" charset="-122"/>
              </a:rPr>
              <a:t>小结：</a:t>
            </a:r>
          </a:p>
        </p:txBody>
      </p:sp>
    </p:spTree>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27088" y="115888"/>
            <a:ext cx="7772400" cy="69373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dirty="0" smtClean="0">
                <a:ea typeface="华文新魏" panose="02010800040101010101" pitchFamily="2" charset="-122"/>
              </a:rPr>
              <a:t>光波、电磁波的应用</a:t>
            </a:r>
          </a:p>
        </p:txBody>
      </p:sp>
      <p:sp>
        <p:nvSpPr>
          <p:cNvPr id="36867" name="Rectangle 3"/>
          <p:cNvSpPr>
            <a:spLocks noChangeArrowheads="1"/>
          </p:cNvSpPr>
          <p:nvPr/>
        </p:nvSpPr>
        <p:spPr bwMode="auto">
          <a:xfrm>
            <a:off x="833438" y="981075"/>
            <a:ext cx="8059737"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ClrTx/>
              <a:buSzPct val="200000"/>
              <a:buFont typeface="Webdings" panose="05030102010509060703" pitchFamily="18" charset="2"/>
              <a:buChar char="ô"/>
            </a:pPr>
            <a:r>
              <a:rPr lang="zh-CN" altLang="en-US" sz="2400" dirty="0">
                <a:solidFill>
                  <a:srgbClr val="A50021"/>
                </a:solidFill>
                <a:latin typeface="华文细黑" panose="02010600040101010101" pitchFamily="2" charset="-122"/>
                <a:ea typeface="华文细黑" panose="02010600040101010101" pitchFamily="2" charset="-122"/>
              </a:rPr>
              <a:t>在研究和探测</a:t>
            </a:r>
            <a:r>
              <a:rPr lang="zh-CN" altLang="en-US" sz="2400" b="1" u="sng" dirty="0">
                <a:solidFill>
                  <a:srgbClr val="660066"/>
                </a:solidFill>
                <a:latin typeface="华文细黑" panose="02010600040101010101" pitchFamily="2" charset="-122"/>
                <a:ea typeface="华文细黑" panose="02010600040101010101" pitchFamily="2" charset="-122"/>
              </a:rPr>
              <a:t>大气和海洋表层界面</a:t>
            </a:r>
            <a:r>
              <a:rPr lang="zh-CN" altLang="en-US" sz="2400" dirty="0">
                <a:solidFill>
                  <a:srgbClr val="A50021"/>
                </a:solidFill>
                <a:latin typeface="华文细黑" panose="02010600040101010101" pitchFamily="2" charset="-122"/>
                <a:ea typeface="华文细黑" panose="02010600040101010101" pitchFamily="2" charset="-122"/>
              </a:rPr>
              <a:t>的物理和化学特性中，海洋光学技术，电子技术获得了广泛应用。特别是海洋遥感技术和设备发挥了重要作用。</a:t>
            </a:r>
          </a:p>
        </p:txBody>
      </p:sp>
      <p:sp>
        <p:nvSpPr>
          <p:cNvPr id="36868" name="AutoShape 5"/>
          <p:cNvSpPr>
            <a:spLocks noChangeArrowheads="1"/>
          </p:cNvSpPr>
          <p:nvPr/>
        </p:nvSpPr>
        <p:spPr bwMode="auto">
          <a:xfrm>
            <a:off x="5435600" y="5329238"/>
            <a:ext cx="3457575" cy="1511300"/>
          </a:xfrm>
          <a:prstGeom prst="cloudCallout">
            <a:avLst>
              <a:gd name="adj1" fmla="val -78375"/>
              <a:gd name="adj2" fmla="val -4747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Tx/>
              <a:buFontTx/>
              <a:buNone/>
            </a:pPr>
            <a:r>
              <a:rPr lang="en-US" altLang="zh-CN" b="1">
                <a:solidFill>
                  <a:schemeClr val="tx1"/>
                </a:solidFill>
              </a:rPr>
              <a:t>“</a:t>
            </a:r>
            <a:r>
              <a:rPr lang="zh-CN" altLang="en-US" b="1">
                <a:solidFill>
                  <a:schemeClr val="tx1"/>
                </a:solidFill>
              </a:rPr>
              <a:t>海水不是电磁波 的天地”</a:t>
            </a:r>
          </a:p>
        </p:txBody>
      </p:sp>
      <p:sp>
        <p:nvSpPr>
          <p:cNvPr id="36869" name="灯片编号占位符 5"/>
          <p:cNvSpPr txBox="1">
            <a:spLocks/>
          </p:cNvSpPr>
          <p:nvPr/>
        </p:nvSpPr>
        <p:spPr bwMode="auto">
          <a:xfrm>
            <a:off x="8459788" y="655320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167CD26F-8904-4F09-9AEE-8A0BED92E52A}" type="slidenum">
              <a:rPr lang="en-US" altLang="zh-CN" sz="1800">
                <a:solidFill>
                  <a:srgbClr val="000000"/>
                </a:solidFill>
              </a:rPr>
              <a:pPr eaLnBrk="1" hangingPunct="1">
                <a:spcBef>
                  <a:spcPct val="0"/>
                </a:spcBef>
                <a:buClrTx/>
                <a:buFontTx/>
                <a:buNone/>
              </a:pPr>
              <a:t>14</a:t>
            </a:fld>
            <a:endParaRPr lang="en-US" altLang="zh-CN" sz="1800">
              <a:solidFill>
                <a:srgbClr val="000000"/>
              </a:solidFill>
            </a:endParaRPr>
          </a:p>
        </p:txBody>
      </p:sp>
      <p:sp>
        <p:nvSpPr>
          <p:cNvPr id="36870" name="矩形 1"/>
          <p:cNvSpPr>
            <a:spLocks noChangeArrowheads="1"/>
          </p:cNvSpPr>
          <p:nvPr/>
        </p:nvSpPr>
        <p:spPr bwMode="auto">
          <a:xfrm>
            <a:off x="1258888" y="2852738"/>
            <a:ext cx="7634287"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
                <a:srgbClr val="A50021"/>
              </a:buClr>
              <a:buSzPct val="135000"/>
              <a:buFont typeface="Wingdings" panose="05000000000000000000" pitchFamily="2" charset="2"/>
              <a:buChar char="p"/>
            </a:pPr>
            <a:r>
              <a:rPr lang="zh-CN" altLang="en-US" sz="2400" dirty="0">
                <a:solidFill>
                  <a:srgbClr val="3333FF"/>
                </a:solidFill>
                <a:latin typeface="华文细黑" panose="02010600040101010101" pitchFamily="2" charset="-122"/>
                <a:ea typeface="华文细黑" panose="02010600040101010101" pitchFamily="2" charset="-122"/>
              </a:rPr>
              <a:t>基于可见光波段的航空或宇航照相系统；</a:t>
            </a:r>
          </a:p>
          <a:p>
            <a:pPr>
              <a:spcBef>
                <a:spcPct val="50000"/>
              </a:spcBef>
              <a:buClr>
                <a:srgbClr val="A50021"/>
              </a:buClr>
              <a:buSzPct val="135000"/>
              <a:buFont typeface="Wingdings" panose="05000000000000000000" pitchFamily="2" charset="2"/>
              <a:buChar char="p"/>
            </a:pPr>
            <a:r>
              <a:rPr lang="zh-CN" altLang="en-US" sz="2400" dirty="0">
                <a:solidFill>
                  <a:srgbClr val="3333FF"/>
                </a:solidFill>
                <a:latin typeface="华文细黑" panose="02010600040101010101" pitchFamily="2" charset="-122"/>
                <a:ea typeface="华文细黑" panose="02010600040101010101" pitchFamily="2" charset="-122"/>
              </a:rPr>
              <a:t>基于红外波段的多光谱扫描系统和红外探测系统；</a:t>
            </a:r>
          </a:p>
          <a:p>
            <a:pPr>
              <a:spcBef>
                <a:spcPct val="50000"/>
              </a:spcBef>
              <a:buClr>
                <a:srgbClr val="A50021"/>
              </a:buClr>
              <a:buSzPct val="135000"/>
              <a:buFont typeface="Wingdings" panose="05000000000000000000" pitchFamily="2" charset="2"/>
              <a:buChar char="p"/>
            </a:pPr>
            <a:r>
              <a:rPr lang="zh-CN" altLang="en-US" sz="2400" dirty="0">
                <a:solidFill>
                  <a:srgbClr val="3333FF"/>
                </a:solidFill>
                <a:latin typeface="华文细黑" panose="02010600040101010101" pitchFamily="2" charset="-122"/>
                <a:ea typeface="华文细黑" panose="02010600040101010101" pitchFamily="2" charset="-122"/>
              </a:rPr>
              <a:t>基于厘米波段的微波系统</a:t>
            </a:r>
          </a:p>
          <a:p>
            <a:pPr>
              <a:spcBef>
                <a:spcPct val="50000"/>
              </a:spcBef>
              <a:buClr>
                <a:srgbClr val="A50021"/>
              </a:buClr>
              <a:buSzPct val="135000"/>
              <a:buFont typeface="Wingdings" panose="05000000000000000000" pitchFamily="2" charset="2"/>
              <a:buChar char="p"/>
            </a:pPr>
            <a:r>
              <a:rPr lang="zh-CN" altLang="en-US" sz="2400" dirty="0">
                <a:solidFill>
                  <a:srgbClr val="3333FF"/>
                </a:solidFill>
                <a:latin typeface="华文细黑" panose="02010600040101010101" pitchFamily="2" charset="-122"/>
                <a:ea typeface="华文细黑" panose="02010600040101010101" pitchFamily="2" charset="-122"/>
              </a:rPr>
              <a:t>基于十米波段的超视距雷达和合成孔径雷达探测系统</a:t>
            </a:r>
            <a:endParaRPr lang="en-US" altLang="zh-CN" sz="2400" dirty="0">
              <a:solidFill>
                <a:srgbClr val="3333FF"/>
              </a:solidFill>
              <a:latin typeface="华文细黑" panose="02010600040101010101" pitchFamily="2" charset="-122"/>
              <a:ea typeface="华文细黑" panose="02010600040101010101" pitchFamily="2" charset="-122"/>
            </a:endParaRPr>
          </a:p>
        </p:txBody>
      </p:sp>
    </p:spTree>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27088" y="115888"/>
            <a:ext cx="7772400" cy="69373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dirty="0" smtClean="0">
                <a:ea typeface="华文新魏" panose="02010800040101010101" pitchFamily="2" charset="-122"/>
              </a:rPr>
              <a:t>光波、电磁波的应用</a:t>
            </a:r>
          </a:p>
        </p:txBody>
      </p:sp>
      <p:sp>
        <p:nvSpPr>
          <p:cNvPr id="38915" name="Rectangle 3"/>
          <p:cNvSpPr>
            <a:spLocks noChangeArrowheads="1"/>
          </p:cNvSpPr>
          <p:nvPr/>
        </p:nvSpPr>
        <p:spPr bwMode="auto">
          <a:xfrm>
            <a:off x="833438" y="981075"/>
            <a:ext cx="8310562"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ClrTx/>
              <a:buSzPct val="200000"/>
              <a:buFont typeface="Webdings" panose="05030102010509060703" pitchFamily="18" charset="2"/>
              <a:buChar char="ô"/>
            </a:pPr>
            <a:r>
              <a:rPr lang="zh-CN" altLang="en-US" sz="2600" dirty="0">
                <a:solidFill>
                  <a:srgbClr val="A50021"/>
                </a:solidFill>
                <a:latin typeface="华文细黑" panose="02010600040101010101" pitchFamily="2" charset="-122"/>
                <a:ea typeface="华文细黑" panose="02010600040101010101" pitchFamily="2" charset="-122"/>
              </a:rPr>
              <a:t>光学、电磁波技术在海洋定位测量中的重要应用：</a:t>
            </a:r>
            <a:endParaRPr lang="en-US" altLang="zh-CN" sz="2600" dirty="0">
              <a:solidFill>
                <a:srgbClr val="A50021"/>
              </a:solidFill>
              <a:latin typeface="华文细黑" panose="02010600040101010101" pitchFamily="2" charset="-122"/>
              <a:ea typeface="华文细黑" panose="02010600040101010101" pitchFamily="2" charset="-122"/>
            </a:endParaRPr>
          </a:p>
          <a:p>
            <a:pPr>
              <a:lnSpc>
                <a:spcPct val="150000"/>
              </a:lnSpc>
              <a:spcBef>
                <a:spcPct val="50000"/>
              </a:spcBef>
              <a:buClrTx/>
              <a:buSzPct val="200000"/>
              <a:buFont typeface="Wingdings" panose="05000000000000000000" pitchFamily="2" charset="2"/>
              <a:buNone/>
            </a:pPr>
            <a:endParaRPr lang="zh-CN" altLang="en-US" sz="2400" dirty="0">
              <a:solidFill>
                <a:srgbClr val="A50021"/>
              </a:solidFill>
              <a:latin typeface="华文细黑" panose="02010600040101010101" pitchFamily="2" charset="-122"/>
              <a:ea typeface="华文细黑" panose="02010600040101010101" pitchFamily="2" charset="-122"/>
            </a:endParaRPr>
          </a:p>
        </p:txBody>
      </p:sp>
      <p:sp>
        <p:nvSpPr>
          <p:cNvPr id="38916" name="AutoShape 5"/>
          <p:cNvSpPr>
            <a:spLocks noChangeArrowheads="1"/>
          </p:cNvSpPr>
          <p:nvPr/>
        </p:nvSpPr>
        <p:spPr bwMode="auto">
          <a:xfrm>
            <a:off x="5435600" y="5157788"/>
            <a:ext cx="3457575" cy="1511300"/>
          </a:xfrm>
          <a:prstGeom prst="cloudCallout">
            <a:avLst>
              <a:gd name="adj1" fmla="val -78375"/>
              <a:gd name="adj2" fmla="val -4747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Tx/>
              <a:buFontTx/>
              <a:buNone/>
            </a:pPr>
            <a:r>
              <a:rPr lang="en-US" altLang="zh-CN" b="1">
                <a:solidFill>
                  <a:schemeClr val="tx1"/>
                </a:solidFill>
              </a:rPr>
              <a:t>“</a:t>
            </a:r>
            <a:r>
              <a:rPr lang="zh-CN" altLang="en-US" b="1">
                <a:solidFill>
                  <a:schemeClr val="tx1"/>
                </a:solidFill>
              </a:rPr>
              <a:t>海水不是电磁波 的天地”</a:t>
            </a:r>
          </a:p>
        </p:txBody>
      </p:sp>
      <p:sp>
        <p:nvSpPr>
          <p:cNvPr id="38917"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C3F29279-9A91-4FFA-8C57-97AC66A48D7A}" type="slidenum">
              <a:rPr lang="en-US" altLang="zh-CN" sz="1800">
                <a:solidFill>
                  <a:srgbClr val="000000"/>
                </a:solidFill>
              </a:rPr>
              <a:pPr eaLnBrk="1" hangingPunct="1">
                <a:spcBef>
                  <a:spcPct val="0"/>
                </a:spcBef>
                <a:buClrTx/>
                <a:buFontTx/>
                <a:buNone/>
              </a:pPr>
              <a:t>15</a:t>
            </a:fld>
            <a:endParaRPr lang="en-US" altLang="zh-CN" sz="1800">
              <a:solidFill>
                <a:srgbClr val="000000"/>
              </a:solidFill>
            </a:endParaRPr>
          </a:p>
        </p:txBody>
      </p:sp>
      <p:sp>
        <p:nvSpPr>
          <p:cNvPr id="38918" name="矩形 2"/>
          <p:cNvSpPr>
            <a:spLocks noChangeArrowheads="1"/>
          </p:cNvSpPr>
          <p:nvPr/>
        </p:nvSpPr>
        <p:spPr bwMode="auto">
          <a:xfrm>
            <a:off x="1042988" y="2060575"/>
            <a:ext cx="597693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
                <a:srgbClr val="A50021"/>
              </a:buClr>
              <a:buSzPct val="135000"/>
              <a:buFont typeface="Wingdings" panose="05000000000000000000" pitchFamily="2" charset="2"/>
              <a:buChar char="p"/>
            </a:pPr>
            <a:r>
              <a:rPr lang="zh-CN" altLang="en-US" sz="2400" dirty="0">
                <a:solidFill>
                  <a:srgbClr val="3333FF"/>
                </a:solidFill>
                <a:latin typeface="华文细黑" panose="02010600040101010101" pitchFamily="2" charset="-122"/>
                <a:ea typeface="华文细黑" panose="02010600040101010101" pitchFamily="2" charset="-122"/>
              </a:rPr>
              <a:t>传统的光学定位技术</a:t>
            </a:r>
            <a:endParaRPr lang="en-US" altLang="zh-CN" sz="2400" dirty="0">
              <a:solidFill>
                <a:srgbClr val="3333FF"/>
              </a:solidFill>
              <a:latin typeface="华文细黑" panose="02010600040101010101" pitchFamily="2" charset="-122"/>
              <a:ea typeface="华文细黑" panose="02010600040101010101" pitchFamily="2" charset="-122"/>
            </a:endParaRPr>
          </a:p>
          <a:p>
            <a:pPr>
              <a:spcBef>
                <a:spcPct val="50000"/>
              </a:spcBef>
              <a:buClr>
                <a:srgbClr val="A50021"/>
              </a:buClr>
              <a:buSzPct val="135000"/>
              <a:buFont typeface="Wingdings" panose="05000000000000000000" pitchFamily="2" charset="2"/>
              <a:buChar char="p"/>
            </a:pPr>
            <a:r>
              <a:rPr lang="zh-CN" altLang="en-US" sz="2400" dirty="0">
                <a:solidFill>
                  <a:srgbClr val="3333FF"/>
                </a:solidFill>
                <a:latin typeface="华文细黑" panose="02010600040101010101" pitchFamily="2" charset="-122"/>
                <a:ea typeface="华文细黑" panose="02010600040101010101" pitchFamily="2" charset="-122"/>
              </a:rPr>
              <a:t>近岸地基无线电定位系统</a:t>
            </a:r>
            <a:endParaRPr lang="en-US" altLang="zh-CN" sz="2400" dirty="0">
              <a:solidFill>
                <a:srgbClr val="3333FF"/>
              </a:solidFill>
              <a:latin typeface="华文细黑" panose="02010600040101010101" pitchFamily="2" charset="-122"/>
              <a:ea typeface="华文细黑" panose="02010600040101010101" pitchFamily="2" charset="-122"/>
            </a:endParaRPr>
          </a:p>
          <a:p>
            <a:pPr>
              <a:spcBef>
                <a:spcPct val="50000"/>
              </a:spcBef>
              <a:buClr>
                <a:srgbClr val="A50021"/>
              </a:buClr>
              <a:buSzPct val="135000"/>
              <a:buFont typeface="Wingdings" panose="05000000000000000000" pitchFamily="2" charset="2"/>
              <a:buChar char="p"/>
            </a:pPr>
            <a:r>
              <a:rPr lang="zh-CN" altLang="en-US" sz="2400" dirty="0">
                <a:solidFill>
                  <a:srgbClr val="3333FF"/>
                </a:solidFill>
                <a:latin typeface="华文细黑" panose="02010600040101010101" pitchFamily="2" charset="-122"/>
                <a:ea typeface="华文细黑" panose="02010600040101010101" pitchFamily="2" charset="-122"/>
              </a:rPr>
              <a:t>空基无线电定位系统</a:t>
            </a:r>
            <a:endParaRPr lang="en-US" altLang="zh-CN" sz="2400" dirty="0">
              <a:solidFill>
                <a:srgbClr val="3333FF"/>
              </a:solidFill>
              <a:latin typeface="华文细黑" panose="02010600040101010101" pitchFamily="2" charset="-122"/>
              <a:ea typeface="华文细黑" panose="02010600040101010101" pitchFamily="2" charset="-122"/>
            </a:endParaRPr>
          </a:p>
        </p:txBody>
      </p:sp>
    </p:spTree>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945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0011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38061F8A-761D-4FB4-91A1-81BB661F438A}" type="slidenum">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16</a:t>
            </a:fld>
            <a:endPar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9460" name="标题 8"/>
          <p:cNvSpPr>
            <a:spLocks noGrp="1"/>
          </p:cNvSpPr>
          <p:nvPr>
            <p:ph type="ctrTitle"/>
          </p:nvPr>
        </p:nvSpPr>
        <p:spPr>
          <a:xfrm>
            <a:off x="379190" y="2302669"/>
            <a:ext cx="8422704" cy="1470025"/>
          </a:xfrm>
        </p:spPr>
        <p:txBody>
          <a:bodyPr/>
          <a:lstStyle/>
          <a:p>
            <a:pPr algn="ctr" eaLnBrk="1" hangingPunct="1"/>
            <a:r>
              <a:rPr lang="zh-CN" altLang="en-US" b="1" dirty="0"/>
              <a:t>第二节</a:t>
            </a:r>
            <a:r>
              <a:rPr lang="en-US" altLang="zh-CN" b="1" dirty="0"/>
              <a:t/>
            </a:r>
            <a:br>
              <a:rPr lang="en-US" altLang="zh-CN" b="1" dirty="0"/>
            </a:br>
            <a:r>
              <a:rPr lang="zh-CN" altLang="en-US" b="1" dirty="0"/>
              <a:t>海洋声学</a:t>
            </a:r>
            <a:endParaRPr lang="zh-CN" altLang="en-US" dirty="0" smtClean="0"/>
          </a:p>
        </p:txBody>
      </p:sp>
    </p:spTree>
    <p:extLst>
      <p:ext uri="{BB962C8B-B14F-4D97-AF65-F5344CB8AC3E}">
        <p14:creationId xmlns:p14="http://schemas.microsoft.com/office/powerpoint/2010/main" val="680370283"/>
      </p:ext>
    </p:extLst>
  </p:cSld>
  <p:clrMapOvr>
    <a:masterClrMapping/>
  </p:clrMapOvr>
  <p:transition spd="slow" advTm="163043"/>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900113" y="188913"/>
            <a:ext cx="7772400" cy="6477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en-US" altLang="zh-CN" sz="4400" dirty="0" smtClean="0">
                <a:ea typeface="华文新魏" panose="02010800040101010101" pitchFamily="2" charset="-122"/>
              </a:rPr>
              <a:t>1</a:t>
            </a:r>
            <a:r>
              <a:rPr lang="zh-CN" altLang="en-US" sz="4400" dirty="0" smtClean="0">
                <a:ea typeface="华文新魏" panose="02010800040101010101" pitchFamily="2" charset="-122"/>
              </a:rPr>
              <a:t>、声波在海水中的衰减</a:t>
            </a:r>
            <a:endParaRPr lang="zh-CN" altLang="en-US" dirty="0" smtClean="0"/>
          </a:p>
        </p:txBody>
      </p:sp>
      <p:sp>
        <p:nvSpPr>
          <p:cNvPr id="44035" name="Rectangle 8"/>
          <p:cNvSpPr>
            <a:spLocks noChangeArrowheads="1"/>
          </p:cNvSpPr>
          <p:nvPr/>
        </p:nvSpPr>
        <p:spPr bwMode="auto">
          <a:xfrm>
            <a:off x="3276600" y="5661025"/>
            <a:ext cx="863600" cy="2889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lang="zh-CN" altLang="en-US" sz="1800">
              <a:solidFill>
                <a:schemeClr val="tx1"/>
              </a:solidFill>
            </a:endParaRPr>
          </a:p>
        </p:txBody>
      </p:sp>
      <p:sp>
        <p:nvSpPr>
          <p:cNvPr id="44036"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129305B1-3E79-4013-B5FD-B91B4572E1DE}" type="slidenum">
              <a:rPr lang="en-US" altLang="zh-CN" sz="1800">
                <a:solidFill>
                  <a:srgbClr val="000000"/>
                </a:solidFill>
              </a:rPr>
              <a:pPr eaLnBrk="1" hangingPunct="1">
                <a:spcBef>
                  <a:spcPct val="0"/>
                </a:spcBef>
                <a:buClrTx/>
                <a:buFontTx/>
                <a:buNone/>
              </a:pPr>
              <a:t>17</a:t>
            </a:fld>
            <a:endParaRPr lang="en-US" altLang="zh-CN" sz="1800">
              <a:solidFill>
                <a:srgbClr val="000000"/>
              </a:solidFill>
            </a:endParaRPr>
          </a:p>
        </p:txBody>
      </p:sp>
      <p:sp>
        <p:nvSpPr>
          <p:cNvPr id="44037" name="Rectangle 4"/>
          <p:cNvSpPr>
            <a:spLocks noChangeArrowheads="1"/>
          </p:cNvSpPr>
          <p:nvPr/>
        </p:nvSpPr>
        <p:spPr bwMode="auto">
          <a:xfrm>
            <a:off x="900113" y="1125538"/>
            <a:ext cx="7920037"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SzPct val="200000"/>
              <a:buFont typeface="Webdings" panose="05030102010509060703" pitchFamily="18" charset="2"/>
              <a:buChar char="ô"/>
            </a:pPr>
            <a:r>
              <a:rPr lang="zh-CN" altLang="en-US" sz="2400" b="1" dirty="0">
                <a:solidFill>
                  <a:srgbClr val="006699"/>
                </a:solidFill>
                <a:latin typeface="幼圆" panose="02010509060101010101" pitchFamily="49" charset="-122"/>
                <a:ea typeface="幼圆" panose="02010509060101010101" pitchFamily="49" charset="-122"/>
              </a:rPr>
              <a:t>海水对声波的吸收：</a:t>
            </a:r>
            <a:endParaRPr lang="en-US" altLang="zh-CN" sz="2400" b="1" dirty="0">
              <a:solidFill>
                <a:srgbClr val="006699"/>
              </a:solidFill>
              <a:latin typeface="幼圆" panose="02010509060101010101" pitchFamily="49" charset="-122"/>
              <a:ea typeface="幼圆" panose="02010509060101010101" pitchFamily="49" charset="-122"/>
            </a:endParaRPr>
          </a:p>
          <a:p>
            <a:pPr>
              <a:spcBef>
                <a:spcPct val="50000"/>
              </a:spcBef>
              <a:buClrTx/>
              <a:buSzPct val="200000"/>
              <a:buNone/>
            </a:pPr>
            <a:r>
              <a:rPr lang="zh-CN" altLang="en-US" sz="2000" dirty="0">
                <a:solidFill>
                  <a:schemeClr val="tx1"/>
                </a:solidFill>
                <a:latin typeface="Arial" panose="020B0604020202020204" pitchFamily="34" charset="0"/>
              </a:rPr>
              <a:t>       声波在海水介质中传播时要引起海水内部发生一些变化，如海水温度的变化，在传播过程中，相邻的海水介质要发生相对运动，有一部分声能要用来克服因海水介质相对运动而产生的摩擦力，消耗于海水中，使声强度减弱。</a:t>
            </a:r>
            <a:endParaRPr lang="en-US" altLang="zh-CN" sz="2000" dirty="0">
              <a:solidFill>
                <a:schemeClr val="tx1"/>
              </a:solidFill>
              <a:latin typeface="Arial" panose="020B0604020202020204" pitchFamily="34" charset="0"/>
            </a:endParaRPr>
          </a:p>
          <a:p>
            <a:pPr>
              <a:spcBef>
                <a:spcPct val="50000"/>
              </a:spcBef>
              <a:buClrTx/>
              <a:buSzPct val="200000"/>
              <a:buFont typeface="Webdings" panose="05030102010509060703" pitchFamily="18" charset="2"/>
              <a:buChar char="ô"/>
            </a:pPr>
            <a:r>
              <a:rPr lang="zh-CN" altLang="en-US" sz="2400" b="1" dirty="0" smtClean="0">
                <a:solidFill>
                  <a:srgbClr val="006699"/>
                </a:solidFill>
                <a:latin typeface="幼圆" panose="02010509060101010101" pitchFamily="49" charset="-122"/>
                <a:ea typeface="幼圆" panose="02010509060101010101" pitchFamily="49" charset="-122"/>
              </a:rPr>
              <a:t>散射</a:t>
            </a:r>
            <a:r>
              <a:rPr lang="zh-CN" altLang="en-US" sz="2400" b="1" dirty="0">
                <a:solidFill>
                  <a:srgbClr val="006699"/>
                </a:solidFill>
                <a:latin typeface="幼圆" panose="02010509060101010101" pitchFamily="49" charset="-122"/>
                <a:ea typeface="幼圆" panose="02010509060101010101" pitchFamily="49" charset="-122"/>
              </a:rPr>
              <a:t>衰减：</a:t>
            </a:r>
            <a:endParaRPr lang="en-US" altLang="zh-CN" sz="2400" b="1" dirty="0">
              <a:solidFill>
                <a:srgbClr val="006699"/>
              </a:solidFill>
              <a:latin typeface="幼圆" panose="02010509060101010101" pitchFamily="49" charset="-122"/>
              <a:ea typeface="幼圆" panose="02010509060101010101" pitchFamily="49" charset="-122"/>
            </a:endParaRPr>
          </a:p>
          <a:p>
            <a:pPr>
              <a:spcBef>
                <a:spcPct val="50000"/>
              </a:spcBef>
              <a:buClrTx/>
              <a:buSzPct val="200000"/>
              <a:buFont typeface="Wingdings" panose="05000000000000000000" pitchFamily="2" charset="2"/>
              <a:buNone/>
            </a:pPr>
            <a:r>
              <a:rPr lang="en-US" altLang="zh-CN" sz="2000" b="1" dirty="0">
                <a:solidFill>
                  <a:srgbClr val="006699"/>
                </a:solidFill>
                <a:latin typeface="幼圆" panose="02010509060101010101" pitchFamily="49" charset="-122"/>
                <a:ea typeface="幼圆" panose="02010509060101010101" pitchFamily="49" charset="-122"/>
              </a:rPr>
              <a:t>    </a:t>
            </a:r>
            <a:r>
              <a:rPr lang="zh-CN" altLang="en-US" sz="2000" dirty="0">
                <a:solidFill>
                  <a:schemeClr val="tx1"/>
                </a:solidFill>
                <a:latin typeface="Arial" panose="020B0604020202020204" pitchFamily="34" charset="0"/>
              </a:rPr>
              <a:t>海面、海底的不平整性、海水</a:t>
            </a:r>
            <a:r>
              <a:rPr lang="zh-CN" altLang="en-US" sz="2000" dirty="0" smtClean="0">
                <a:solidFill>
                  <a:schemeClr val="tx1"/>
                </a:solidFill>
                <a:latin typeface="Arial" panose="020B0604020202020204" pitchFamily="34" charset="0"/>
              </a:rPr>
              <a:t>介质不均匀，悬浮物溶解物等而</a:t>
            </a:r>
            <a:r>
              <a:rPr lang="zh-CN" altLang="en-US" sz="2000" dirty="0">
                <a:solidFill>
                  <a:schemeClr val="tx1"/>
                </a:solidFill>
                <a:latin typeface="Arial" panose="020B0604020202020204" pitchFamily="34" charset="0"/>
              </a:rPr>
              <a:t>产生散射，使部分声能离开原来的前进方向，向其它方向发射出去，使声波传播方向上能量减少，声强度减弱。</a:t>
            </a:r>
            <a:endParaRPr lang="en-US" altLang="zh-CN" sz="2000" b="1" dirty="0">
              <a:solidFill>
                <a:srgbClr val="006699"/>
              </a:solidFill>
              <a:latin typeface="幼圆" panose="02010509060101010101" pitchFamily="49" charset="-122"/>
              <a:ea typeface="幼圆" panose="02010509060101010101" pitchFamily="49" charset="-122"/>
            </a:endParaRPr>
          </a:p>
          <a:p>
            <a:pPr>
              <a:spcBef>
                <a:spcPct val="50000"/>
              </a:spcBef>
              <a:buClrTx/>
              <a:buSzPct val="200000"/>
              <a:buFont typeface="Webdings" panose="05030102010509060703" pitchFamily="18" charset="2"/>
              <a:buChar char="ô"/>
            </a:pPr>
            <a:r>
              <a:rPr lang="zh-CN" altLang="en-US" sz="2400" b="1" dirty="0" smtClean="0">
                <a:solidFill>
                  <a:srgbClr val="006699"/>
                </a:solidFill>
                <a:latin typeface="幼圆" panose="02010509060101010101" pitchFamily="49" charset="-122"/>
                <a:ea typeface="幼圆" panose="02010509060101010101" pitchFamily="49" charset="-122"/>
              </a:rPr>
              <a:t>几何衰减：</a:t>
            </a:r>
            <a:endParaRPr lang="en-US" altLang="zh-CN" sz="2400" b="1" dirty="0">
              <a:solidFill>
                <a:srgbClr val="006699"/>
              </a:solidFill>
              <a:latin typeface="幼圆" panose="02010509060101010101" pitchFamily="49" charset="-122"/>
              <a:ea typeface="幼圆" panose="02010509060101010101" pitchFamily="49" charset="-122"/>
            </a:endParaRPr>
          </a:p>
          <a:p>
            <a:pPr>
              <a:spcBef>
                <a:spcPct val="50000"/>
              </a:spcBef>
              <a:buClrTx/>
              <a:buSzPct val="200000"/>
              <a:buFont typeface="Wingdings" panose="05000000000000000000" pitchFamily="2" charset="2"/>
              <a:buNone/>
            </a:pPr>
            <a:r>
              <a:rPr lang="zh-CN" altLang="en-US" sz="2000" dirty="0">
                <a:solidFill>
                  <a:schemeClr val="tx1"/>
                </a:solidFill>
                <a:latin typeface="Arial" panose="020B0604020202020204" pitchFamily="34" charset="0"/>
              </a:rPr>
              <a:t>       由于海水温度、盐度、压力等分布不均匀，因此有声速梯度存在，再加上海面、海底的影响，引起声线弯曲。</a:t>
            </a:r>
          </a:p>
        </p:txBody>
      </p:sp>
    </p:spTree>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4"/>
          <p:cNvSpPr>
            <a:spLocks noChangeArrowheads="1"/>
          </p:cNvSpPr>
          <p:nvPr/>
        </p:nvSpPr>
        <p:spPr bwMode="auto">
          <a:xfrm>
            <a:off x="900113" y="1177925"/>
            <a:ext cx="6646862"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SzPct val="200000"/>
              <a:buFont typeface="Webdings" panose="05030102010509060703" pitchFamily="18" charset="2"/>
              <a:buChar char="ô"/>
            </a:pPr>
            <a:r>
              <a:rPr lang="zh-CN" altLang="en-US" b="1" dirty="0">
                <a:solidFill>
                  <a:srgbClr val="3333FF"/>
                </a:solidFill>
                <a:latin typeface="华文细黑" panose="02010600040101010101" pitchFamily="2" charset="-122"/>
                <a:ea typeface="华文细黑" panose="02010600040101010101" pitchFamily="2" charset="-122"/>
              </a:rPr>
              <a:t>吸收系数：</a:t>
            </a:r>
            <a:r>
              <a:rPr lang="zh-CN" altLang="en-US" dirty="0">
                <a:solidFill>
                  <a:srgbClr val="006699"/>
                </a:solidFill>
                <a:ea typeface="幼圆" panose="02010509060101010101" pitchFamily="49" charset="-122"/>
              </a:rPr>
              <a:t>单位距离能量衰减的程度</a:t>
            </a:r>
            <a:endParaRPr lang="zh-CN" altLang="en-US" b="1" dirty="0">
              <a:solidFill>
                <a:srgbClr val="3333FF"/>
              </a:solidFill>
              <a:latin typeface="华文细黑" panose="02010600040101010101" pitchFamily="2" charset="-122"/>
              <a:ea typeface="华文细黑" panose="02010600040101010101" pitchFamily="2" charset="-122"/>
            </a:endParaRPr>
          </a:p>
        </p:txBody>
      </p:sp>
      <p:sp>
        <p:nvSpPr>
          <p:cNvPr id="46085" name="Rectangle 8"/>
          <p:cNvSpPr>
            <a:spLocks noChangeArrowheads="1"/>
          </p:cNvSpPr>
          <p:nvPr/>
        </p:nvSpPr>
        <p:spPr bwMode="auto">
          <a:xfrm>
            <a:off x="3276600" y="5661025"/>
            <a:ext cx="863600" cy="2889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lang="zh-CN" altLang="en-US" sz="1800">
              <a:solidFill>
                <a:schemeClr val="tx1"/>
              </a:solidFill>
            </a:endParaRPr>
          </a:p>
        </p:txBody>
      </p:sp>
      <p:sp>
        <p:nvSpPr>
          <p:cNvPr id="46086"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02A7216E-6ABB-48D6-A607-FD776125BA4C}" type="slidenum">
              <a:rPr lang="en-US" altLang="zh-CN" sz="1800">
                <a:solidFill>
                  <a:srgbClr val="000000"/>
                </a:solidFill>
              </a:rPr>
              <a:pPr eaLnBrk="1" hangingPunct="1">
                <a:spcBef>
                  <a:spcPct val="0"/>
                </a:spcBef>
                <a:buClrTx/>
                <a:buFontTx/>
                <a:buNone/>
              </a:pPr>
              <a:t>18</a:t>
            </a:fld>
            <a:endParaRPr lang="en-US" altLang="zh-CN" sz="1800">
              <a:solidFill>
                <a:srgbClr val="000000"/>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81" y="2132856"/>
            <a:ext cx="9047919" cy="4189205"/>
          </a:xfrm>
          <a:prstGeom prst="rect">
            <a:avLst/>
          </a:prstGeom>
        </p:spPr>
      </p:pic>
    </p:spTree>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556792"/>
            <a:ext cx="7980081"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2685329"/>
      </p:ext>
    </p:extLst>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945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0011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38061F8A-761D-4FB4-91A1-81BB661F438A}" type="slidenum">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a:t>
            </a:fld>
            <a:endPar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9460" name="标题 8"/>
          <p:cNvSpPr>
            <a:spLocks noGrp="1"/>
          </p:cNvSpPr>
          <p:nvPr>
            <p:ph type="ctrTitle"/>
          </p:nvPr>
        </p:nvSpPr>
        <p:spPr/>
        <p:txBody>
          <a:bodyPr/>
          <a:lstStyle/>
          <a:p>
            <a:pPr algn="ctr" eaLnBrk="1" hangingPunct="1"/>
            <a:r>
              <a:rPr lang="zh-CN" altLang="en-US" dirty="0" smtClean="0"/>
              <a:t>第</a:t>
            </a:r>
            <a:r>
              <a:rPr lang="zh-CN" altLang="en-US" dirty="0"/>
              <a:t>四</a:t>
            </a:r>
            <a:r>
              <a:rPr lang="zh-CN" altLang="en-US" dirty="0" smtClean="0"/>
              <a:t>章 </a:t>
            </a:r>
            <a:r>
              <a:rPr lang="en-US" altLang="zh-CN" dirty="0" smtClean="0"/>
              <a:t/>
            </a:r>
            <a:br>
              <a:rPr lang="en-US" altLang="zh-CN" dirty="0" smtClean="0"/>
            </a:br>
            <a:r>
              <a:rPr lang="zh-CN" altLang="en-US" dirty="0"/>
              <a:t>海洋声速及声线跟踪</a:t>
            </a:r>
            <a:endParaRPr lang="zh-CN" altLang="en-US" dirty="0" smtClean="0"/>
          </a:p>
        </p:txBody>
      </p:sp>
      <p:sp>
        <p:nvSpPr>
          <p:cNvPr id="10" name="副标题 9"/>
          <p:cNvSpPr>
            <a:spLocks noGrp="1"/>
          </p:cNvSpPr>
          <p:nvPr>
            <p:ph type="subTitle" idx="1"/>
          </p:nvPr>
        </p:nvSpPr>
        <p:spPr/>
        <p:txBody>
          <a:bodyPr/>
          <a:lstStyle/>
          <a:p>
            <a:pPr eaLnBrk="1" hangingPunct="1">
              <a:buClr>
                <a:schemeClr val="accent5">
                  <a:lumMod val="50000"/>
                </a:schemeClr>
              </a:buClr>
              <a:defRPr/>
            </a:pPr>
            <a:endParaRPr lang="zh-CN" altLang="en-US" dirty="0"/>
          </a:p>
        </p:txBody>
      </p:sp>
    </p:spTree>
    <p:extLst>
      <p:ext uri="{BB962C8B-B14F-4D97-AF65-F5344CB8AC3E}">
        <p14:creationId xmlns:p14="http://schemas.microsoft.com/office/powerpoint/2010/main" val="757168777"/>
      </p:ext>
    </p:extLst>
  </p:cSld>
  <p:clrMapOvr>
    <a:masterClrMapping/>
  </p:clrMapOvr>
  <p:transition spd="slow" advTm="163043"/>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en-US" altLang="zh-CN" dirty="0" smtClean="0">
                <a:ea typeface="华文新魏" panose="02010800040101010101" pitchFamily="2" charset="-122"/>
              </a:rPr>
              <a:t>2</a:t>
            </a:r>
            <a:r>
              <a:rPr lang="zh-CN" altLang="en-US" dirty="0" smtClean="0">
                <a:ea typeface="华文新魏" panose="02010800040101010101" pitchFamily="2" charset="-122"/>
              </a:rPr>
              <a:t>、声速</a:t>
            </a:r>
            <a:endParaRPr lang="zh-CN" altLang="en-US" dirty="0" smtClean="0"/>
          </a:p>
        </p:txBody>
      </p:sp>
      <p:sp>
        <p:nvSpPr>
          <p:cNvPr id="48131" name="内容占位符 2"/>
          <p:cNvSpPr>
            <a:spLocks noGrp="1"/>
          </p:cNvSpPr>
          <p:nvPr>
            <p:ph idx="1"/>
          </p:nvPr>
        </p:nvSpPr>
        <p:spPr>
          <a:xfrm>
            <a:off x="900113" y="1052513"/>
            <a:ext cx="7993062" cy="5545137"/>
          </a:xfrm>
        </p:spPr>
        <p:txBody>
          <a:bodyPr/>
          <a:lstStyle/>
          <a:p>
            <a:r>
              <a:rPr lang="zh-CN" altLang="en-US" b="1" dirty="0" smtClean="0">
                <a:solidFill>
                  <a:srgbClr val="3333FF"/>
                </a:solidFill>
                <a:latin typeface="华文细黑" panose="02010600040101010101" pitchFamily="2" charset="-122"/>
                <a:ea typeface="华文细黑" panose="02010600040101010101" pitchFamily="2" charset="-122"/>
              </a:rPr>
              <a:t>声速</a:t>
            </a:r>
            <a:r>
              <a:rPr lang="en-US" altLang="zh-CN" b="1" dirty="0" smtClean="0">
                <a:solidFill>
                  <a:srgbClr val="3333FF"/>
                </a:solidFill>
                <a:latin typeface="Times New Roman" panose="02020603050405020304" pitchFamily="18" charset="0"/>
                <a:ea typeface="华文细黑" panose="02010600040101010101" pitchFamily="2" charset="-122"/>
              </a:rPr>
              <a:t>——</a:t>
            </a:r>
            <a:r>
              <a:rPr lang="zh-CN" altLang="en-US" b="1" dirty="0" smtClean="0">
                <a:solidFill>
                  <a:srgbClr val="3333FF"/>
                </a:solidFill>
                <a:latin typeface="华文细黑" panose="02010600040101010101" pitchFamily="2" charset="-122"/>
                <a:ea typeface="华文细黑" panose="02010600040101010101" pitchFamily="2" charset="-122"/>
              </a:rPr>
              <a:t>在液体中声波的传播速度，为：</a:t>
            </a:r>
          </a:p>
          <a:p>
            <a:endParaRPr lang="zh-CN" altLang="en-US" dirty="0" smtClean="0"/>
          </a:p>
        </p:txBody>
      </p:sp>
      <p:pic>
        <p:nvPicPr>
          <p:cNvPr id="4813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989138"/>
            <a:ext cx="5975350"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Group 52"/>
          <p:cNvGraphicFramePr>
            <a:graphicFrameLocks noGrp="1"/>
          </p:cNvGraphicFramePr>
          <p:nvPr/>
        </p:nvGraphicFramePr>
        <p:xfrm>
          <a:off x="762000" y="4114800"/>
          <a:ext cx="8001000" cy="1724026"/>
        </p:xfrm>
        <a:graphic>
          <a:graphicData uri="http://schemas.openxmlformats.org/drawingml/2006/table">
            <a:tbl>
              <a:tblPr/>
              <a:tblGrid>
                <a:gridCol w="1600200">
                  <a:extLst>
                    <a:ext uri="{9D8B030D-6E8A-4147-A177-3AD203B41FA5}">
                      <a16:colId xmlns:a16="http://schemas.microsoft.com/office/drawing/2014/main" val="20000"/>
                    </a:ext>
                  </a:extLst>
                </a:gridCol>
                <a:gridCol w="2400300">
                  <a:extLst>
                    <a:ext uri="{9D8B030D-6E8A-4147-A177-3AD203B41FA5}">
                      <a16:colId xmlns:a16="http://schemas.microsoft.com/office/drawing/2014/main" val="20001"/>
                    </a:ext>
                  </a:extLst>
                </a:gridCol>
                <a:gridCol w="2000250">
                  <a:extLst>
                    <a:ext uri="{9D8B030D-6E8A-4147-A177-3AD203B41FA5}">
                      <a16:colId xmlns:a16="http://schemas.microsoft.com/office/drawing/2014/main" val="20002"/>
                    </a:ext>
                  </a:extLst>
                </a:gridCol>
                <a:gridCol w="2000250">
                  <a:extLst>
                    <a:ext uri="{9D8B030D-6E8A-4147-A177-3AD203B41FA5}">
                      <a16:colId xmlns:a16="http://schemas.microsoft.com/office/drawing/2014/main" val="20003"/>
                    </a:ext>
                  </a:extLst>
                </a:gridCol>
              </a:tblGrid>
              <a:tr h="609600">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smtClean="0">
                          <a:ln>
                            <a:noFill/>
                          </a:ln>
                          <a:solidFill>
                            <a:schemeClr val="tx1"/>
                          </a:solidFill>
                          <a:effectLst/>
                          <a:latin typeface="华文细黑" pitchFamily="2" charset="-122"/>
                          <a:ea typeface="华文细黑" pitchFamily="2" charset="-122"/>
                        </a:rPr>
                        <a:t>介质类型</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K     </a:t>
                      </a:r>
                      <a:r>
                        <a:rPr kumimoji="1" lang="zh-CN" altLang="en-US" sz="2400" b="0" i="0" u="none" strike="noStrike" cap="none" normalizeH="0" baseline="0" dirty="0" smtClean="0">
                          <a:ln>
                            <a:noFill/>
                          </a:ln>
                          <a:solidFill>
                            <a:schemeClr val="tx1"/>
                          </a:solidFill>
                          <a:effectLst/>
                          <a:latin typeface="华文细黑" pitchFamily="2" charset="-122"/>
                          <a:ea typeface="华文细黑" pitchFamily="2" charset="-122"/>
                        </a:rPr>
                        <a:t>达因</a:t>
                      </a: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a:t>
                      </a:r>
                      <a:r>
                        <a:rPr kumimoji="1" lang="zh-CN" altLang="en-US" sz="2400" b="0" i="0" u="none" strike="noStrike" cap="none" normalizeH="0" baseline="0" dirty="0" smtClean="0">
                          <a:ln>
                            <a:noFill/>
                          </a:ln>
                          <a:solidFill>
                            <a:schemeClr val="tx1"/>
                          </a:solidFill>
                          <a:effectLst/>
                          <a:latin typeface="华文细黑" pitchFamily="2" charset="-122"/>
                          <a:ea typeface="华文细黑" pitchFamily="2" charset="-122"/>
                        </a:rPr>
                        <a:t>厘米</a:t>
                      </a:r>
                      <a:r>
                        <a:rPr kumimoji="1" lang="en-US" altLang="zh-CN" sz="2400" b="0" i="0" u="none" strike="noStrike" cap="none" normalizeH="0" baseline="30000" dirty="0" smtClean="0">
                          <a:ln>
                            <a:noFill/>
                          </a:ln>
                          <a:solidFill>
                            <a:schemeClr val="tx1"/>
                          </a:solidFill>
                          <a:effectLst/>
                          <a:latin typeface="华文细黑" pitchFamily="2" charset="-122"/>
                          <a:ea typeface="华文细黑"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zh-CN"/>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rotWithShape="1">
                      <a:blip r:embed="rId4"/>
                      <a:stretch>
                        <a:fillRect l="-200305" t="-9000" r="-100000" b="-188000"/>
                      </a:stretch>
                    </a:blip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smtClean="0">
                          <a:ln>
                            <a:noFill/>
                          </a:ln>
                          <a:solidFill>
                            <a:srgbClr val="006600"/>
                          </a:solidFill>
                          <a:effectLst/>
                          <a:latin typeface="华文细黑" pitchFamily="2" charset="-122"/>
                          <a:ea typeface="华文细黑" pitchFamily="2" charset="-122"/>
                        </a:rPr>
                        <a:t>C   </a:t>
                      </a:r>
                      <a:r>
                        <a:rPr kumimoji="1" lang="zh-CN" altLang="en-US" sz="2400" b="1" i="0" u="none" strike="noStrike" cap="none" normalizeH="0" baseline="0" dirty="0" smtClean="0">
                          <a:ln>
                            <a:noFill/>
                          </a:ln>
                          <a:solidFill>
                            <a:srgbClr val="006600"/>
                          </a:solidFill>
                          <a:effectLst/>
                          <a:latin typeface="华文细黑" pitchFamily="2" charset="-122"/>
                          <a:ea typeface="华文细黑" pitchFamily="2" charset="-122"/>
                        </a:rPr>
                        <a:t>米</a:t>
                      </a:r>
                      <a:r>
                        <a:rPr kumimoji="1" lang="en-US" altLang="zh-CN" sz="2400" b="1" i="0" u="none" strike="noStrike" cap="none" normalizeH="0" baseline="0" dirty="0" smtClean="0">
                          <a:ln>
                            <a:noFill/>
                          </a:ln>
                          <a:solidFill>
                            <a:srgbClr val="006600"/>
                          </a:solidFill>
                          <a:effectLst/>
                          <a:latin typeface="华文细黑" pitchFamily="2" charset="-122"/>
                          <a:ea typeface="华文细黑" pitchFamily="2" charset="-122"/>
                        </a:rPr>
                        <a:t>/</a:t>
                      </a:r>
                      <a:r>
                        <a:rPr kumimoji="1" lang="zh-CN" altLang="en-US" sz="2400" b="1" i="0" u="none" strike="noStrike" cap="none" normalizeH="0" baseline="0" dirty="0" smtClean="0">
                          <a:ln>
                            <a:noFill/>
                          </a:ln>
                          <a:solidFill>
                            <a:srgbClr val="006600"/>
                          </a:solidFill>
                          <a:effectLst/>
                          <a:latin typeface="华文细黑" pitchFamily="2" charset="-122"/>
                          <a:ea typeface="华文细黑" pitchFamily="2" charset="-122"/>
                        </a:rPr>
                        <a:t>秒</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7213">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细黑" pitchFamily="2" charset="-122"/>
                          <a:ea typeface="华文细黑" pitchFamily="2" charset="-122"/>
                        </a:rPr>
                        <a:t>空气</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1.41×10</a:t>
                      </a:r>
                      <a:r>
                        <a:rPr kumimoji="1" lang="en-US" altLang="zh-CN" sz="2400" b="0" i="0" u="none" strike="noStrike" cap="none" normalizeH="0" baseline="30000" dirty="0" smtClean="0">
                          <a:ln>
                            <a:noFill/>
                          </a:ln>
                          <a:solidFill>
                            <a:schemeClr val="tx1"/>
                          </a:solidFill>
                          <a:effectLst/>
                          <a:latin typeface="华文细黑" pitchFamily="2" charset="-122"/>
                          <a:ea typeface="华文细黑" pitchFamily="2" charset="-122"/>
                        </a:rPr>
                        <a:t>6</a:t>
                      </a:r>
                      <a:endPar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1.22 ×10</a:t>
                      </a:r>
                      <a:r>
                        <a:rPr kumimoji="1" lang="en-US" altLang="zh-CN" sz="2400" b="0" i="0" u="none" strike="noStrike" cap="none" normalizeH="0" baseline="30000" dirty="0" smtClean="0">
                          <a:ln>
                            <a:noFill/>
                          </a:ln>
                          <a:solidFill>
                            <a:schemeClr val="tx1"/>
                          </a:solidFill>
                          <a:effectLst/>
                          <a:latin typeface="华文细黑" pitchFamily="2" charset="-122"/>
                          <a:ea typeface="华文细黑"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smtClean="0">
                          <a:ln>
                            <a:noFill/>
                          </a:ln>
                          <a:solidFill>
                            <a:srgbClr val="006600"/>
                          </a:solidFill>
                          <a:effectLst/>
                          <a:latin typeface="华文细黑" pitchFamily="2" charset="-122"/>
                          <a:ea typeface="华文细黑" pitchFamily="2" charset="-122"/>
                        </a:rPr>
                        <a:t>340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7213">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细黑" pitchFamily="2" charset="-122"/>
                          <a:ea typeface="华文细黑" pitchFamily="2" charset="-122"/>
                        </a:rPr>
                        <a:t>海水</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2.15 ×10</a:t>
                      </a:r>
                      <a:r>
                        <a:rPr kumimoji="1" lang="en-US" altLang="zh-CN" sz="2400" b="0" i="0" u="none" strike="noStrike" cap="none" normalizeH="0" baseline="30000" dirty="0" smtClean="0">
                          <a:ln>
                            <a:noFill/>
                          </a:ln>
                          <a:solidFill>
                            <a:schemeClr val="tx1"/>
                          </a:solidFill>
                          <a:effectLst/>
                          <a:latin typeface="华文细黑" pitchFamily="2" charset="-122"/>
                          <a:ea typeface="华文细黑"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1.02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smtClean="0">
                          <a:ln>
                            <a:noFill/>
                          </a:ln>
                          <a:solidFill>
                            <a:srgbClr val="006600"/>
                          </a:solidFill>
                          <a:effectLst/>
                          <a:latin typeface="华文细黑" pitchFamily="2" charset="-122"/>
                          <a:ea typeface="华文细黑" pitchFamily="2" charset="-122"/>
                        </a:rPr>
                        <a:t>1450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813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64BEE1D1-2255-41D1-AFE4-1E011844CAC4}" type="slidenum">
              <a:rPr lang="en-US" altLang="zh-CN" sz="1800">
                <a:solidFill>
                  <a:srgbClr val="000000"/>
                </a:solidFill>
              </a:rPr>
              <a:pPr eaLnBrk="1" hangingPunct="1">
                <a:spcBef>
                  <a:spcPct val="0"/>
                </a:spcBef>
                <a:buClrTx/>
                <a:buFontTx/>
                <a:buNone/>
              </a:pPr>
              <a:t>20</a:t>
            </a:fld>
            <a:endParaRPr lang="en-US" altLang="zh-CN" sz="1800">
              <a:solidFill>
                <a:srgbClr val="000000"/>
              </a:solidFill>
            </a:endParaRPr>
          </a:p>
        </p:txBody>
      </p:sp>
      <p:sp>
        <p:nvSpPr>
          <p:cNvPr id="48135" name="矩形 1"/>
          <p:cNvSpPr>
            <a:spLocks noChangeArrowheads="1"/>
          </p:cNvSpPr>
          <p:nvPr/>
        </p:nvSpPr>
        <p:spPr bwMode="auto">
          <a:xfrm>
            <a:off x="1403350" y="6083300"/>
            <a:ext cx="71294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1800" dirty="0" smtClean="0">
                <a:solidFill>
                  <a:schemeClr val="tx1"/>
                </a:solidFill>
              </a:rPr>
              <a:t>体积模量</a:t>
            </a:r>
            <a:r>
              <a:rPr lang="en-US" altLang="zh-CN" sz="1800" dirty="0" smtClean="0">
                <a:solidFill>
                  <a:schemeClr val="tx1"/>
                </a:solidFill>
              </a:rPr>
              <a:t>------</a:t>
            </a:r>
            <a:r>
              <a:rPr lang="zh-CN" altLang="en-US" sz="1800" dirty="0" smtClean="0">
                <a:solidFill>
                  <a:schemeClr val="tx1"/>
                </a:solidFill>
              </a:rPr>
              <a:t>物体的</a:t>
            </a:r>
            <a:r>
              <a:rPr lang="zh-CN" altLang="en-US" sz="1800" dirty="0">
                <a:solidFill>
                  <a:schemeClr val="tx1"/>
                </a:solidFill>
              </a:rPr>
              <a:t>体应变与平均应力之间的关系的一个物理量</a:t>
            </a:r>
          </a:p>
        </p:txBody>
      </p:sp>
    </p:spTree>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ChangeArrowheads="1"/>
          </p:cNvSpPr>
          <p:nvPr/>
        </p:nvSpPr>
        <p:spPr bwMode="auto">
          <a:xfrm>
            <a:off x="762000" y="1752600"/>
            <a:ext cx="2514600" cy="470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SzPct val="200000"/>
              <a:buFont typeface="Webdings" panose="05030102010509060703" pitchFamily="18" charset="2"/>
              <a:buChar char="ô"/>
            </a:pPr>
            <a:r>
              <a:rPr lang="en-US" altLang="zh-CN" sz="2400" b="1" dirty="0">
                <a:solidFill>
                  <a:schemeClr val="tx1"/>
                </a:solidFill>
                <a:latin typeface="华文细黑" panose="02010600040101010101" pitchFamily="2" charset="-122"/>
                <a:ea typeface="华文细黑" panose="02010600040101010101" pitchFamily="2" charset="-122"/>
              </a:rPr>
              <a:t>1826</a:t>
            </a:r>
            <a:r>
              <a:rPr lang="zh-CN" altLang="en-US" sz="2400" b="1" dirty="0">
                <a:solidFill>
                  <a:schemeClr val="tx1"/>
                </a:solidFill>
                <a:latin typeface="华文细黑" panose="02010600040101010101" pitchFamily="2" charset="-122"/>
                <a:ea typeface="华文细黑" panose="02010600040101010101" pitchFamily="2" charset="-122"/>
              </a:rPr>
              <a:t>年，</a:t>
            </a:r>
            <a:r>
              <a:rPr lang="zh-CN" altLang="en-US" sz="2400" b="1" dirty="0">
                <a:solidFill>
                  <a:srgbClr val="A50021"/>
                </a:solidFill>
                <a:latin typeface="华文细黑" panose="02010600040101010101" pitchFamily="2" charset="-122"/>
                <a:ea typeface="华文细黑" panose="02010600040101010101" pitchFamily="2" charset="-122"/>
              </a:rPr>
              <a:t>瑞士和法国的科学家在日内瓦湖</a:t>
            </a:r>
            <a:r>
              <a:rPr lang="zh-CN" altLang="en-US" sz="2400" b="1" dirty="0">
                <a:solidFill>
                  <a:schemeClr val="tx1"/>
                </a:solidFill>
                <a:latin typeface="华文细黑" panose="02010600040101010101" pitchFamily="2" charset="-122"/>
                <a:ea typeface="华文细黑" panose="02010600040101010101" pitchFamily="2" charset="-122"/>
              </a:rPr>
              <a:t>中测到声波在水中传播的速度是</a:t>
            </a:r>
            <a:r>
              <a:rPr lang="en-US" altLang="zh-CN" sz="2400" b="1" dirty="0">
                <a:solidFill>
                  <a:schemeClr val="tx1"/>
                </a:solidFill>
                <a:latin typeface="华文细黑" panose="02010600040101010101" pitchFamily="2" charset="-122"/>
                <a:ea typeface="华文细黑" panose="02010600040101010101" pitchFamily="2" charset="-122"/>
              </a:rPr>
              <a:t>1435</a:t>
            </a:r>
            <a:r>
              <a:rPr lang="zh-CN" altLang="en-US" sz="2400" b="1" dirty="0">
                <a:solidFill>
                  <a:schemeClr val="tx1"/>
                </a:solidFill>
                <a:latin typeface="华文细黑" panose="02010600040101010101" pitchFamily="2" charset="-122"/>
                <a:ea typeface="华文细黑" panose="02010600040101010101" pitchFamily="2" charset="-122"/>
              </a:rPr>
              <a:t>米</a:t>
            </a:r>
            <a:r>
              <a:rPr lang="en-US" altLang="zh-CN" sz="2400" b="1" dirty="0">
                <a:solidFill>
                  <a:schemeClr val="tx1"/>
                </a:solidFill>
                <a:latin typeface="华文细黑" panose="02010600040101010101" pitchFamily="2" charset="-122"/>
                <a:ea typeface="华文细黑" panose="02010600040101010101" pitchFamily="2" charset="-122"/>
              </a:rPr>
              <a:t>/</a:t>
            </a:r>
            <a:r>
              <a:rPr lang="zh-CN" altLang="en-US" sz="2400" b="1" dirty="0">
                <a:solidFill>
                  <a:schemeClr val="tx1"/>
                </a:solidFill>
                <a:latin typeface="华文细黑" panose="02010600040101010101" pitchFamily="2" charset="-122"/>
                <a:ea typeface="华文细黑" panose="02010600040101010101" pitchFamily="2" charset="-122"/>
              </a:rPr>
              <a:t>秒；</a:t>
            </a:r>
            <a:endParaRPr lang="en-US" altLang="zh-CN" sz="2400" b="1" dirty="0">
              <a:solidFill>
                <a:schemeClr val="tx1"/>
              </a:solidFill>
              <a:latin typeface="华文细黑" panose="02010600040101010101" pitchFamily="2" charset="-122"/>
              <a:ea typeface="华文细黑" panose="02010600040101010101" pitchFamily="2" charset="-122"/>
            </a:endParaRPr>
          </a:p>
          <a:p>
            <a:pPr>
              <a:spcBef>
                <a:spcPct val="50000"/>
              </a:spcBef>
              <a:buClrTx/>
              <a:buSzPct val="200000"/>
              <a:buFont typeface="Webdings" panose="05030102010509060703" pitchFamily="18" charset="2"/>
              <a:buChar char="ô"/>
            </a:pPr>
            <a:r>
              <a:rPr lang="zh-CN" altLang="en-US" sz="2400" b="1" dirty="0">
                <a:solidFill>
                  <a:schemeClr val="tx1"/>
                </a:solidFill>
                <a:latin typeface="华文细黑" panose="02010600040101010101" pitchFamily="2" charset="-122"/>
                <a:ea typeface="华文细黑" panose="02010600040101010101" pitchFamily="2" charset="-122"/>
              </a:rPr>
              <a:t>从那时起人们就知道声波不仅在水下可以传播，而且比在空气中传播的更快，更远。</a:t>
            </a:r>
          </a:p>
        </p:txBody>
      </p:sp>
      <p:pic>
        <p:nvPicPr>
          <p:cNvPr id="53251" name="Picture 5" descr="sonar_b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057400"/>
            <a:ext cx="5257800"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矩形 1"/>
          <p:cNvSpPr>
            <a:spLocks noChangeArrowheads="1"/>
          </p:cNvSpPr>
          <p:nvPr/>
        </p:nvSpPr>
        <p:spPr bwMode="auto">
          <a:xfrm>
            <a:off x="3505200" y="1196975"/>
            <a:ext cx="28003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2400">
                <a:solidFill>
                  <a:srgbClr val="FF0000"/>
                </a:solidFill>
                <a:latin typeface="宋体" panose="02010600030101010101" pitchFamily="2" charset="-122"/>
              </a:rPr>
              <a:t>查尔斯</a:t>
            </a:r>
            <a:r>
              <a:rPr lang="en-US" altLang="zh-CN" sz="2400">
                <a:solidFill>
                  <a:srgbClr val="FF0000"/>
                </a:solidFill>
                <a:latin typeface="Times New Roman" panose="02020603050405020304" pitchFamily="18" charset="0"/>
              </a:rPr>
              <a:t>·</a:t>
            </a:r>
            <a:r>
              <a:rPr lang="zh-CN" altLang="en-US" sz="2400">
                <a:solidFill>
                  <a:srgbClr val="FF0000"/>
                </a:solidFill>
                <a:latin typeface="宋体" panose="02010600030101010101" pitchFamily="2" charset="-122"/>
              </a:rPr>
              <a:t>斯特姆</a:t>
            </a:r>
            <a:endParaRPr lang="en-US" altLang="zh-CN" sz="2400">
              <a:solidFill>
                <a:srgbClr val="FF0000"/>
              </a:solidFill>
              <a:latin typeface="宋体" panose="02010600030101010101" pitchFamily="2" charset="-122"/>
            </a:endParaRPr>
          </a:p>
          <a:p>
            <a:pPr>
              <a:spcBef>
                <a:spcPct val="0"/>
              </a:spcBef>
              <a:buClrTx/>
              <a:buFontTx/>
              <a:buNone/>
            </a:pPr>
            <a:r>
              <a:rPr lang="zh-CN" altLang="en-US" sz="2400">
                <a:solidFill>
                  <a:srgbClr val="FF0000"/>
                </a:solidFill>
                <a:latin typeface="宋体" panose="02010600030101010101" pitchFamily="2" charset="-122"/>
              </a:rPr>
              <a:t>（</a:t>
            </a:r>
            <a:r>
              <a:rPr lang="en-US" altLang="zh-CN" sz="2400">
                <a:solidFill>
                  <a:srgbClr val="FF0000"/>
                </a:solidFill>
                <a:latin typeface="宋体" panose="02010600030101010101" pitchFamily="2" charset="-122"/>
              </a:rPr>
              <a:t>Charles Sturm</a:t>
            </a:r>
            <a:r>
              <a:rPr lang="zh-CN" altLang="en-US" sz="2400">
                <a:solidFill>
                  <a:srgbClr val="FF0000"/>
                </a:solidFill>
                <a:latin typeface="宋体" panose="02010600030101010101" pitchFamily="2" charset="-122"/>
              </a:rPr>
              <a:t>）</a:t>
            </a:r>
            <a:endParaRPr lang="zh-CN" altLang="en-US" sz="2400">
              <a:solidFill>
                <a:srgbClr val="FF0000"/>
              </a:solidFill>
            </a:endParaRPr>
          </a:p>
        </p:txBody>
      </p:sp>
      <p:sp>
        <p:nvSpPr>
          <p:cNvPr id="53253" name="矩形 2"/>
          <p:cNvSpPr>
            <a:spLocks noChangeArrowheads="1"/>
          </p:cNvSpPr>
          <p:nvPr/>
        </p:nvSpPr>
        <p:spPr bwMode="auto">
          <a:xfrm>
            <a:off x="6227763" y="1208088"/>
            <a:ext cx="31083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2400">
                <a:solidFill>
                  <a:srgbClr val="FF0000"/>
                </a:solidFill>
                <a:latin typeface="宋体" panose="02010600030101010101" pitchFamily="2" charset="-122"/>
              </a:rPr>
              <a:t>丹尼尔</a:t>
            </a:r>
            <a:r>
              <a:rPr lang="en-US" altLang="zh-CN" sz="2400">
                <a:solidFill>
                  <a:srgbClr val="FF0000"/>
                </a:solidFill>
                <a:latin typeface="Times New Roman" panose="02020603050405020304" pitchFamily="18" charset="0"/>
              </a:rPr>
              <a:t>·</a:t>
            </a:r>
            <a:r>
              <a:rPr lang="zh-CN" altLang="en-US" sz="2400">
                <a:solidFill>
                  <a:srgbClr val="FF0000"/>
                </a:solidFill>
                <a:latin typeface="宋体" panose="02010600030101010101" pitchFamily="2" charset="-122"/>
              </a:rPr>
              <a:t>克拉顿</a:t>
            </a:r>
            <a:endParaRPr lang="en-US" altLang="zh-CN" sz="2400">
              <a:solidFill>
                <a:srgbClr val="FF0000"/>
              </a:solidFill>
              <a:latin typeface="宋体" panose="02010600030101010101" pitchFamily="2" charset="-122"/>
            </a:endParaRPr>
          </a:p>
          <a:p>
            <a:pPr>
              <a:spcBef>
                <a:spcPct val="0"/>
              </a:spcBef>
              <a:buClrTx/>
              <a:buFontTx/>
              <a:buNone/>
            </a:pPr>
            <a:r>
              <a:rPr lang="zh-CN" altLang="en-US" sz="2400">
                <a:solidFill>
                  <a:srgbClr val="FF0000"/>
                </a:solidFill>
                <a:latin typeface="宋体" panose="02010600030101010101" pitchFamily="2" charset="-122"/>
              </a:rPr>
              <a:t>（</a:t>
            </a:r>
            <a:r>
              <a:rPr lang="en-US" altLang="zh-CN" sz="2400">
                <a:solidFill>
                  <a:srgbClr val="FF0000"/>
                </a:solidFill>
                <a:latin typeface="宋体" panose="02010600030101010101" pitchFamily="2" charset="-122"/>
              </a:rPr>
              <a:t>Daniel Colladon</a:t>
            </a:r>
            <a:r>
              <a:rPr lang="zh-CN" altLang="en-US" sz="2400">
                <a:solidFill>
                  <a:srgbClr val="FF0000"/>
                </a:solidFill>
                <a:latin typeface="宋体" panose="02010600030101010101" pitchFamily="2" charset="-122"/>
              </a:rPr>
              <a:t>）</a:t>
            </a:r>
            <a:endParaRPr lang="zh-CN" altLang="en-US" sz="2400">
              <a:solidFill>
                <a:srgbClr val="FF0000"/>
              </a:solidFill>
            </a:endParaRPr>
          </a:p>
        </p:txBody>
      </p:sp>
      <p:sp>
        <p:nvSpPr>
          <p:cNvPr id="53254" name="标题 3"/>
          <p:cNvSpPr>
            <a:spLocks noGrp="1"/>
          </p:cNvSpPr>
          <p:nvPr>
            <p:ph type="title"/>
          </p:nvPr>
        </p:nvSpPr>
        <p:spPr/>
        <p:txBody>
          <a:bodyPr/>
          <a:lstStyle/>
          <a:p>
            <a:r>
              <a:rPr lang="zh-CN" altLang="en-US" sz="4400" dirty="0" smtClean="0">
                <a:ea typeface="华文新魏" panose="02010800040101010101" pitchFamily="2" charset="-122"/>
              </a:rPr>
              <a:t>声速的测定</a:t>
            </a:r>
          </a:p>
        </p:txBody>
      </p:sp>
      <p:sp>
        <p:nvSpPr>
          <p:cNvPr id="53255"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98D3DC44-EEDE-47DA-93BB-DEEC81BB3988}" type="slidenum">
              <a:rPr lang="en-US" altLang="zh-CN" sz="1800">
                <a:solidFill>
                  <a:srgbClr val="000000"/>
                </a:solidFill>
              </a:rPr>
              <a:pPr eaLnBrk="1" hangingPunct="1">
                <a:spcBef>
                  <a:spcPct val="0"/>
                </a:spcBef>
                <a:buClrTx/>
                <a:buFontTx/>
                <a:buNone/>
              </a:pPr>
              <a:t>21</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华文新魏" panose="02010800040101010101" pitchFamily="2" charset="-122"/>
              </a:rPr>
              <a:t>声速的</a:t>
            </a:r>
            <a:r>
              <a:rPr lang="zh-CN" altLang="en-US" dirty="0" smtClean="0">
                <a:ea typeface="华文新魏" panose="02010800040101010101" pitchFamily="2" charset="-122"/>
              </a:rPr>
              <a:t>测定方法</a:t>
            </a:r>
            <a:endParaRPr lang="zh-CN" altLang="en-US" dirty="0"/>
          </a:p>
        </p:txBody>
      </p:sp>
      <p:sp>
        <p:nvSpPr>
          <p:cNvPr id="4" name="Rectangle 4"/>
          <p:cNvSpPr>
            <a:spLocks noChangeArrowheads="1"/>
          </p:cNvSpPr>
          <p:nvPr/>
        </p:nvSpPr>
        <p:spPr bwMode="auto">
          <a:xfrm>
            <a:off x="930275" y="1412776"/>
            <a:ext cx="7626424"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SzPct val="200000"/>
              <a:buFont typeface="Webdings" panose="05030102010509060703" pitchFamily="18" charset="2"/>
              <a:buChar char="ô"/>
            </a:pPr>
            <a:r>
              <a:rPr lang="zh-CN" altLang="en-US" b="1" dirty="0" smtClean="0">
                <a:solidFill>
                  <a:schemeClr val="tx1"/>
                </a:solidFill>
                <a:latin typeface="华文细黑" panose="02010600040101010101" pitchFamily="2" charset="-122"/>
                <a:ea typeface="华文细黑" panose="02010600040101010101" pitchFamily="2" charset="-122"/>
              </a:rPr>
              <a:t>直接法</a:t>
            </a:r>
            <a:endParaRPr lang="en-US" altLang="zh-CN" b="1" dirty="0" smtClean="0">
              <a:solidFill>
                <a:schemeClr val="tx1"/>
              </a:solidFill>
              <a:latin typeface="华文细黑" panose="02010600040101010101" pitchFamily="2" charset="-122"/>
              <a:ea typeface="华文细黑" panose="02010600040101010101" pitchFamily="2" charset="-122"/>
            </a:endParaRPr>
          </a:p>
          <a:p>
            <a:pPr>
              <a:spcBef>
                <a:spcPct val="50000"/>
              </a:spcBef>
              <a:buClrTx/>
              <a:buSzPct val="200000"/>
              <a:buNone/>
            </a:pPr>
            <a:r>
              <a:rPr lang="en-US" altLang="zh-CN" b="1" dirty="0" smtClean="0">
                <a:solidFill>
                  <a:schemeClr val="tx1"/>
                </a:solidFill>
                <a:latin typeface="华文细黑" panose="02010600040101010101" pitchFamily="2" charset="-122"/>
                <a:ea typeface="华文细黑" panose="02010600040101010101" pitchFamily="2" charset="-122"/>
              </a:rPr>
              <a:t>        </a:t>
            </a:r>
            <a:r>
              <a:rPr lang="zh-CN" altLang="en-US" b="1" dirty="0" smtClean="0">
                <a:solidFill>
                  <a:schemeClr val="tx1"/>
                </a:solidFill>
                <a:latin typeface="华文细黑" panose="02010600040101010101" pitchFamily="2" charset="-122"/>
                <a:ea typeface="华文细黑" panose="02010600040101010101" pitchFamily="2" charset="-122"/>
              </a:rPr>
              <a:t>利用声速剖面仪直接测定声速。</a:t>
            </a:r>
            <a:endParaRPr lang="en-US" altLang="zh-CN" b="1" dirty="0" smtClean="0">
              <a:solidFill>
                <a:schemeClr val="tx1"/>
              </a:solidFill>
              <a:latin typeface="华文细黑" panose="02010600040101010101" pitchFamily="2" charset="-122"/>
              <a:ea typeface="华文细黑" panose="02010600040101010101" pitchFamily="2" charset="-122"/>
            </a:endParaRPr>
          </a:p>
          <a:p>
            <a:pPr>
              <a:spcBef>
                <a:spcPct val="50000"/>
              </a:spcBef>
              <a:buClrTx/>
              <a:buSzPct val="200000"/>
              <a:buFont typeface="Webdings" panose="05030102010509060703" pitchFamily="18" charset="2"/>
              <a:buChar char="ô"/>
            </a:pPr>
            <a:r>
              <a:rPr lang="zh-CN" altLang="en-US" b="1" dirty="0" smtClean="0">
                <a:solidFill>
                  <a:schemeClr val="tx1"/>
                </a:solidFill>
                <a:latin typeface="华文细黑" panose="02010600040101010101" pitchFamily="2" charset="-122"/>
                <a:ea typeface="华文细黑" panose="02010600040101010101" pitchFamily="2" charset="-122"/>
              </a:rPr>
              <a:t>间接法</a:t>
            </a:r>
            <a:endParaRPr lang="en-US" altLang="zh-CN" b="1" dirty="0" smtClean="0">
              <a:solidFill>
                <a:schemeClr val="tx1"/>
              </a:solidFill>
              <a:latin typeface="华文细黑" panose="02010600040101010101" pitchFamily="2" charset="-122"/>
              <a:ea typeface="华文细黑" panose="02010600040101010101" pitchFamily="2" charset="-122"/>
            </a:endParaRPr>
          </a:p>
          <a:p>
            <a:pPr>
              <a:spcBef>
                <a:spcPct val="50000"/>
              </a:spcBef>
              <a:buClrTx/>
              <a:buSzPct val="200000"/>
              <a:buNone/>
            </a:pPr>
            <a:r>
              <a:rPr lang="zh-CN" altLang="en-US" b="1" dirty="0" smtClean="0">
                <a:solidFill>
                  <a:schemeClr val="tx1"/>
                </a:solidFill>
                <a:latin typeface="华文细黑" panose="02010600040101010101" pitchFamily="2" charset="-122"/>
                <a:ea typeface="华文细黑" panose="02010600040101010101" pitchFamily="2" charset="-122"/>
              </a:rPr>
              <a:t>        根据</a:t>
            </a:r>
            <a:r>
              <a:rPr lang="zh-CN" altLang="en-US" b="1" dirty="0">
                <a:solidFill>
                  <a:schemeClr val="tx1"/>
                </a:solidFill>
                <a:latin typeface="华文细黑" panose="02010600040101010101" pitchFamily="2" charset="-122"/>
                <a:ea typeface="华文细黑" panose="02010600040101010101" pitchFamily="2" charset="-122"/>
              </a:rPr>
              <a:t>测得的温度、盐度和压力，用声速经验公式计算海水中的声速。</a:t>
            </a:r>
          </a:p>
        </p:txBody>
      </p:sp>
    </p:spTree>
    <p:extLst>
      <p:ext uri="{BB962C8B-B14F-4D97-AF65-F5344CB8AC3E}">
        <p14:creationId xmlns:p14="http://schemas.microsoft.com/office/powerpoint/2010/main" val="298255562"/>
      </p:ext>
    </p:extLst>
  </p:cSld>
  <p:clrMapOvr>
    <a:masterClrMapping/>
  </p:clrMapOvr>
  <p:transition>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sz="3600" dirty="0">
                <a:ea typeface="华文新魏" panose="02010800040101010101" pitchFamily="2" charset="-122"/>
              </a:rPr>
              <a:t>声速是</a:t>
            </a:r>
            <a:r>
              <a:rPr lang="en-US" altLang="zh-CN" sz="3600" dirty="0">
                <a:ea typeface="华文新魏" panose="02010800040101010101" pitchFamily="2" charset="-122"/>
              </a:rPr>
              <a:t>S</a:t>
            </a:r>
            <a:r>
              <a:rPr lang="zh-CN" altLang="en-US" sz="3600" dirty="0">
                <a:ea typeface="华文新魏" panose="02010800040101010101" pitchFamily="2" charset="-122"/>
              </a:rPr>
              <a:t>、</a:t>
            </a:r>
            <a:r>
              <a:rPr lang="en-US" altLang="zh-CN" sz="3600" dirty="0">
                <a:ea typeface="华文新魏" panose="02010800040101010101" pitchFamily="2" charset="-122"/>
              </a:rPr>
              <a:t>P</a:t>
            </a:r>
            <a:r>
              <a:rPr lang="zh-CN" altLang="en-US" sz="3600" dirty="0">
                <a:ea typeface="华文新魏" panose="02010800040101010101" pitchFamily="2" charset="-122"/>
              </a:rPr>
              <a:t>、</a:t>
            </a:r>
            <a:r>
              <a:rPr lang="en-US" altLang="zh-CN" sz="3600" dirty="0">
                <a:ea typeface="华文新魏" panose="02010800040101010101" pitchFamily="2" charset="-122"/>
              </a:rPr>
              <a:t>T</a:t>
            </a:r>
            <a:r>
              <a:rPr lang="zh-CN" altLang="en-US" sz="3600" dirty="0">
                <a:ea typeface="华文新魏" panose="02010800040101010101" pitchFamily="2" charset="-122"/>
              </a:rPr>
              <a:t>的函数</a:t>
            </a:r>
          </a:p>
        </p:txBody>
      </p:sp>
      <p:sp>
        <p:nvSpPr>
          <p:cNvPr id="50179" name="Rectangle 1030"/>
          <p:cNvSpPr>
            <a:spLocks noChangeArrowheads="1"/>
          </p:cNvSpPr>
          <p:nvPr/>
        </p:nvSpPr>
        <p:spPr bwMode="auto">
          <a:xfrm>
            <a:off x="1066800" y="3048000"/>
            <a:ext cx="7391400" cy="347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Font typeface="Wingdings" panose="05000000000000000000" pitchFamily="2" charset="2"/>
              <a:buChar char="ü"/>
            </a:pPr>
            <a:r>
              <a:rPr lang="zh-CN" altLang="en-US" sz="2200" dirty="0">
                <a:solidFill>
                  <a:srgbClr val="A50021"/>
                </a:solidFill>
                <a:latin typeface="华文细黑" panose="02010600040101010101" pitchFamily="2" charset="-122"/>
                <a:ea typeface="华文细黑" panose="02010600040101010101" pitchFamily="2" charset="-122"/>
              </a:rPr>
              <a:t>与温度（</a:t>
            </a:r>
            <a:r>
              <a:rPr lang="en-US" altLang="zh-CN" sz="2200" dirty="0">
                <a:solidFill>
                  <a:srgbClr val="A50021"/>
                </a:solidFill>
                <a:latin typeface="华文细黑" panose="02010600040101010101" pitchFamily="2" charset="-122"/>
                <a:ea typeface="华文细黑" panose="02010600040101010101" pitchFamily="2" charset="-122"/>
              </a:rPr>
              <a:t>°C )</a:t>
            </a:r>
            <a:r>
              <a:rPr lang="zh-CN" altLang="en-US" sz="2200" dirty="0">
                <a:solidFill>
                  <a:srgbClr val="A50021"/>
                </a:solidFill>
                <a:latin typeface="华文细黑" panose="02010600040101010101" pitchFamily="2" charset="-122"/>
                <a:ea typeface="华文细黑" panose="02010600040101010101" pitchFamily="2" charset="-122"/>
              </a:rPr>
              <a:t>：随温度升高而增大</a:t>
            </a:r>
            <a:r>
              <a:rPr lang="zh-CN" altLang="en-US" sz="2200" dirty="0">
                <a:solidFill>
                  <a:schemeClr val="tx2"/>
                </a:solidFill>
                <a:latin typeface="华文细黑" panose="02010600040101010101" pitchFamily="2" charset="-122"/>
                <a:ea typeface="华文细黑" panose="02010600040101010101" pitchFamily="2" charset="-122"/>
              </a:rPr>
              <a:t>。</a:t>
            </a:r>
          </a:p>
          <a:p>
            <a:pPr>
              <a:spcBef>
                <a:spcPct val="50000"/>
              </a:spcBef>
              <a:buClrTx/>
              <a:buFont typeface="Wingdings" panose="05000000000000000000" pitchFamily="2" charset="2"/>
              <a:buNone/>
            </a:pPr>
            <a:r>
              <a:rPr lang="zh-CN" altLang="en-US" sz="2200" dirty="0">
                <a:solidFill>
                  <a:schemeClr val="tx2"/>
                </a:solidFill>
                <a:latin typeface="华文细黑" panose="02010600040101010101" pitchFamily="2" charset="-122"/>
                <a:ea typeface="华文细黑" panose="02010600040101010101" pitchFamily="2" charset="-122"/>
              </a:rPr>
              <a:t>温度升高</a:t>
            </a:r>
            <a:r>
              <a:rPr lang="en-US" altLang="zh-CN" sz="2200" dirty="0">
                <a:solidFill>
                  <a:schemeClr val="tx2"/>
                </a:solidFill>
                <a:latin typeface="华文细黑" panose="02010600040101010101" pitchFamily="2" charset="-122"/>
                <a:ea typeface="华文细黑" panose="02010600040101010101" pitchFamily="2" charset="-122"/>
              </a:rPr>
              <a:t>1</a:t>
            </a:r>
            <a:r>
              <a:rPr lang="zh-CN" altLang="en-US" sz="2200" dirty="0">
                <a:solidFill>
                  <a:schemeClr val="tx2"/>
                </a:solidFill>
                <a:latin typeface="华文细黑" panose="02010600040101010101" pitchFamily="2" charset="-122"/>
                <a:ea typeface="华文细黑" panose="02010600040101010101" pitchFamily="2" charset="-122"/>
              </a:rPr>
              <a:t>摄氏度，声速的变化是原来的</a:t>
            </a:r>
            <a:r>
              <a:rPr lang="en-US" altLang="zh-CN" sz="2200" dirty="0">
                <a:solidFill>
                  <a:schemeClr val="tx2"/>
                </a:solidFill>
                <a:latin typeface="华文细黑" panose="02010600040101010101" pitchFamily="2" charset="-122"/>
                <a:ea typeface="华文细黑" panose="02010600040101010101" pitchFamily="2" charset="-122"/>
              </a:rPr>
              <a:t>0.35%</a:t>
            </a:r>
            <a:r>
              <a:rPr lang="zh-CN" altLang="en-US" sz="2200" dirty="0">
                <a:solidFill>
                  <a:schemeClr val="tx2"/>
                </a:solidFill>
                <a:latin typeface="华文细黑" panose="02010600040101010101" pitchFamily="2" charset="-122"/>
                <a:ea typeface="华文细黑" panose="02010600040101010101" pitchFamily="2" charset="-122"/>
              </a:rPr>
              <a:t>，</a:t>
            </a:r>
            <a:endParaRPr lang="en-US" altLang="zh-CN" sz="2200" dirty="0">
              <a:solidFill>
                <a:schemeClr val="tx2"/>
              </a:solidFill>
              <a:latin typeface="华文细黑" panose="02010600040101010101" pitchFamily="2" charset="-122"/>
              <a:ea typeface="华文细黑" panose="02010600040101010101" pitchFamily="2" charset="-122"/>
            </a:endParaRPr>
          </a:p>
          <a:p>
            <a:pPr>
              <a:spcBef>
                <a:spcPct val="50000"/>
              </a:spcBef>
              <a:buClrTx/>
              <a:buFont typeface="Wingdings" panose="05000000000000000000" pitchFamily="2" charset="2"/>
              <a:buNone/>
            </a:pPr>
            <a:r>
              <a:rPr lang="zh-CN" altLang="en-US" sz="2200" dirty="0">
                <a:solidFill>
                  <a:schemeClr val="tx2"/>
                </a:solidFill>
                <a:latin typeface="华文细黑" panose="02010600040101010101" pitchFamily="2" charset="-122"/>
                <a:ea typeface="华文细黑" panose="02010600040101010101" pitchFamily="2" charset="-122"/>
              </a:rPr>
              <a:t>设</a:t>
            </a:r>
            <a:r>
              <a:rPr lang="en-US" altLang="zh-CN" sz="2200" dirty="0">
                <a:solidFill>
                  <a:schemeClr val="tx2"/>
                </a:solidFill>
                <a:latin typeface="华文细黑" panose="02010600040101010101" pitchFamily="2" charset="-122"/>
                <a:ea typeface="华文细黑" panose="02010600040101010101" pitchFamily="2" charset="-122"/>
              </a:rPr>
              <a:t>C=1450m/s</a:t>
            </a:r>
            <a:r>
              <a:rPr lang="zh-CN" altLang="en-US" sz="2200" dirty="0">
                <a:solidFill>
                  <a:schemeClr val="tx2"/>
                </a:solidFill>
                <a:latin typeface="华文细黑" panose="02010600040101010101" pitchFamily="2" charset="-122"/>
                <a:ea typeface="华文细黑" panose="02010600040101010101" pitchFamily="2" charset="-122"/>
              </a:rPr>
              <a:t>，则声速将增加</a:t>
            </a:r>
            <a:r>
              <a:rPr lang="en-US" altLang="zh-CN" sz="2200" dirty="0">
                <a:solidFill>
                  <a:schemeClr val="tx2"/>
                </a:solidFill>
                <a:latin typeface="华文细黑" panose="02010600040101010101" pitchFamily="2" charset="-122"/>
                <a:ea typeface="华文细黑" panose="02010600040101010101" pitchFamily="2" charset="-122"/>
              </a:rPr>
              <a:t>5m/s;</a:t>
            </a:r>
          </a:p>
          <a:p>
            <a:pPr>
              <a:spcBef>
                <a:spcPct val="50000"/>
              </a:spcBef>
              <a:buClrTx/>
              <a:buFont typeface="Wingdings" panose="05000000000000000000" pitchFamily="2" charset="2"/>
              <a:buChar char="ü"/>
            </a:pPr>
            <a:r>
              <a:rPr lang="zh-CN" altLang="en-US" sz="2200" dirty="0">
                <a:solidFill>
                  <a:srgbClr val="A50021"/>
                </a:solidFill>
                <a:latin typeface="华文细黑" panose="02010600040101010101" pitchFamily="2" charset="-122"/>
                <a:ea typeface="华文细黑" panose="02010600040101010101" pitchFamily="2" charset="-122"/>
              </a:rPr>
              <a:t>与盐度：随盐度增加而增大</a:t>
            </a:r>
            <a:r>
              <a:rPr lang="zh-CN" altLang="en-US" sz="2200" dirty="0">
                <a:solidFill>
                  <a:schemeClr val="tx2"/>
                </a:solidFill>
                <a:latin typeface="华文细黑" panose="02010600040101010101" pitchFamily="2" charset="-122"/>
                <a:ea typeface="华文细黑" panose="02010600040101010101" pitchFamily="2" charset="-122"/>
              </a:rPr>
              <a:t>。</a:t>
            </a:r>
          </a:p>
          <a:p>
            <a:pPr>
              <a:spcBef>
                <a:spcPct val="50000"/>
              </a:spcBef>
              <a:buClrTx/>
              <a:buFont typeface="Wingdings" panose="05000000000000000000" pitchFamily="2" charset="2"/>
              <a:buNone/>
            </a:pPr>
            <a:r>
              <a:rPr lang="zh-CN" altLang="en-US" sz="2200" dirty="0">
                <a:solidFill>
                  <a:schemeClr val="tx2"/>
                </a:solidFill>
                <a:latin typeface="华文细黑" panose="02010600040101010101" pitchFamily="2" charset="-122"/>
                <a:ea typeface="华文细黑" panose="02010600040101010101" pitchFamily="2" charset="-122"/>
              </a:rPr>
              <a:t>盐度增加</a:t>
            </a:r>
            <a:r>
              <a:rPr lang="en-US" altLang="zh-CN" sz="2200" dirty="0">
                <a:solidFill>
                  <a:schemeClr val="tx2"/>
                </a:solidFill>
                <a:latin typeface="华文细黑" panose="02010600040101010101" pitchFamily="2" charset="-122"/>
                <a:ea typeface="华文细黑" panose="02010600040101010101" pitchFamily="2" charset="-122"/>
              </a:rPr>
              <a:t>1</a:t>
            </a:r>
            <a:r>
              <a:rPr lang="zh-CN" altLang="en-US" sz="2200" dirty="0">
                <a:solidFill>
                  <a:schemeClr val="tx2"/>
                </a:solidFill>
                <a:latin typeface="华文细黑" panose="02010600040101010101" pitchFamily="2" charset="-122"/>
                <a:ea typeface="华文细黑" panose="02010600040101010101" pitchFamily="2" charset="-122"/>
              </a:rPr>
              <a:t>，声速值增加</a:t>
            </a:r>
            <a:r>
              <a:rPr lang="en-US" altLang="zh-CN" sz="2200" dirty="0">
                <a:solidFill>
                  <a:schemeClr val="tx2"/>
                </a:solidFill>
                <a:latin typeface="华文细黑" panose="02010600040101010101" pitchFamily="2" charset="-122"/>
                <a:ea typeface="华文细黑" panose="02010600040101010101" pitchFamily="2" charset="-122"/>
              </a:rPr>
              <a:t>1.14m/s;</a:t>
            </a:r>
          </a:p>
          <a:p>
            <a:pPr>
              <a:spcBef>
                <a:spcPct val="50000"/>
              </a:spcBef>
              <a:buClrTx/>
              <a:buFont typeface="Wingdings" panose="05000000000000000000" pitchFamily="2" charset="2"/>
              <a:buChar char="ü"/>
            </a:pPr>
            <a:r>
              <a:rPr lang="zh-CN" altLang="en-US" sz="2200" dirty="0">
                <a:solidFill>
                  <a:srgbClr val="A50021"/>
                </a:solidFill>
                <a:latin typeface="华文细黑" panose="02010600040101010101" pitchFamily="2" charset="-122"/>
                <a:ea typeface="华文细黑" panose="02010600040101010101" pitchFamily="2" charset="-122"/>
              </a:rPr>
              <a:t>与压力：静压力增加，声速值增加</a:t>
            </a:r>
            <a:r>
              <a:rPr lang="zh-CN" altLang="en-US" sz="2200" dirty="0">
                <a:solidFill>
                  <a:schemeClr val="tx2"/>
                </a:solidFill>
                <a:latin typeface="华文细黑" panose="02010600040101010101" pitchFamily="2" charset="-122"/>
                <a:ea typeface="华文细黑" panose="02010600040101010101" pitchFamily="2" charset="-122"/>
              </a:rPr>
              <a:t>。</a:t>
            </a:r>
          </a:p>
          <a:p>
            <a:pPr>
              <a:spcBef>
                <a:spcPct val="50000"/>
              </a:spcBef>
              <a:buClrTx/>
              <a:buFont typeface="Wingdings" panose="05000000000000000000" pitchFamily="2" charset="2"/>
              <a:buNone/>
            </a:pPr>
            <a:r>
              <a:rPr lang="zh-CN" altLang="en-US" sz="2200" dirty="0">
                <a:solidFill>
                  <a:schemeClr val="tx2"/>
                </a:solidFill>
                <a:latin typeface="华文细黑" panose="02010600040101010101" pitchFamily="2" charset="-122"/>
                <a:ea typeface="华文细黑" panose="02010600040101010101" pitchFamily="2" charset="-122"/>
              </a:rPr>
              <a:t>海水深度变化</a:t>
            </a:r>
            <a:r>
              <a:rPr lang="en-US" altLang="zh-CN" sz="2200" dirty="0">
                <a:solidFill>
                  <a:schemeClr val="tx2"/>
                </a:solidFill>
                <a:latin typeface="华文细黑" panose="02010600040101010101" pitchFamily="2" charset="-122"/>
                <a:ea typeface="华文细黑" panose="02010600040101010101" pitchFamily="2" charset="-122"/>
              </a:rPr>
              <a:t>100</a:t>
            </a:r>
            <a:r>
              <a:rPr lang="zh-CN" altLang="en-US" sz="2200" dirty="0">
                <a:solidFill>
                  <a:schemeClr val="tx2"/>
                </a:solidFill>
                <a:latin typeface="华文细黑" panose="02010600040101010101" pitchFamily="2" charset="-122"/>
                <a:ea typeface="华文细黑" panose="02010600040101010101" pitchFamily="2" charset="-122"/>
              </a:rPr>
              <a:t>米，声速增加为</a:t>
            </a:r>
            <a:r>
              <a:rPr lang="en-US" altLang="zh-CN" sz="2200" dirty="0">
                <a:solidFill>
                  <a:schemeClr val="tx2"/>
                </a:solidFill>
                <a:latin typeface="华文细黑" panose="02010600040101010101" pitchFamily="2" charset="-122"/>
                <a:ea typeface="华文细黑" panose="02010600040101010101" pitchFamily="2" charset="-122"/>
              </a:rPr>
              <a:t>1.75m/s.</a:t>
            </a:r>
          </a:p>
        </p:txBody>
      </p:sp>
      <p:pic>
        <p:nvPicPr>
          <p:cNvPr id="501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450" y="1954213"/>
            <a:ext cx="7824788" cy="682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181" name="Rectangle 1028"/>
          <p:cNvSpPr>
            <a:spLocks noChangeArrowheads="1"/>
          </p:cNvSpPr>
          <p:nvPr/>
        </p:nvSpPr>
        <p:spPr bwMode="auto">
          <a:xfrm>
            <a:off x="974725" y="1295400"/>
            <a:ext cx="72390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SzPct val="200000"/>
              <a:buFont typeface="Webdings" panose="05030102010509060703" pitchFamily="18" charset="2"/>
              <a:buChar char="ô"/>
            </a:pPr>
            <a:r>
              <a:rPr lang="zh-CN" altLang="en-US" b="1">
                <a:solidFill>
                  <a:srgbClr val="3333FF"/>
                </a:solidFill>
                <a:latin typeface="华文细黑" panose="02010600040101010101" pitchFamily="2" charset="-122"/>
                <a:ea typeface="华文细黑" panose="02010600040101010101" pitchFamily="2" charset="-122"/>
              </a:rPr>
              <a:t>经验公式：</a:t>
            </a:r>
          </a:p>
        </p:txBody>
      </p:sp>
      <p:sp>
        <p:nvSpPr>
          <p:cNvPr id="5018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277FBF7A-59FD-483B-9B61-3557B7DC3DE9}" type="slidenum">
              <a:rPr lang="en-US" altLang="zh-CN" sz="1800">
                <a:solidFill>
                  <a:srgbClr val="000000"/>
                </a:solidFill>
              </a:rPr>
              <a:pPr eaLnBrk="1" hangingPunct="1">
                <a:spcBef>
                  <a:spcPct val="0"/>
                </a:spcBef>
                <a:buClrTx/>
                <a:buFontTx/>
                <a:buNone/>
              </a:pPr>
              <a:t>23</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827088" y="188913"/>
            <a:ext cx="7772400" cy="6477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dirty="0" smtClean="0">
                <a:ea typeface="华文新魏" panose="02010800040101010101" pitchFamily="2" charset="-122"/>
              </a:rPr>
              <a:t>声速与水深</a:t>
            </a:r>
          </a:p>
        </p:txBody>
      </p:sp>
      <p:sp>
        <p:nvSpPr>
          <p:cNvPr id="51203"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996B5A5B-5B52-4FE3-B3D5-B2ACF9BE89D1}" type="slidenum">
              <a:rPr lang="en-US" altLang="zh-CN" sz="1800">
                <a:solidFill>
                  <a:srgbClr val="000000"/>
                </a:solidFill>
              </a:rPr>
              <a:pPr eaLnBrk="1" hangingPunct="1">
                <a:spcBef>
                  <a:spcPct val="0"/>
                </a:spcBef>
                <a:buClrTx/>
                <a:buFontTx/>
                <a:buNone/>
              </a:pPr>
              <a:t>24</a:t>
            </a:fld>
            <a:endParaRPr lang="en-US" altLang="zh-CN" sz="1800">
              <a:solidFill>
                <a:srgbClr val="000000"/>
              </a:solidFill>
            </a:endParaRPr>
          </a:p>
        </p:txBody>
      </p:sp>
      <p:sp>
        <p:nvSpPr>
          <p:cNvPr id="51204" name="矩形 1"/>
          <p:cNvSpPr>
            <a:spLocks noChangeArrowheads="1"/>
          </p:cNvSpPr>
          <p:nvPr/>
        </p:nvSpPr>
        <p:spPr bwMode="auto">
          <a:xfrm>
            <a:off x="957263" y="1700213"/>
            <a:ext cx="3195637" cy="3903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ClrTx/>
              <a:buFont typeface="Wingdings" panose="05000000000000000000" pitchFamily="2" charset="2"/>
              <a:buChar char="Ø"/>
            </a:pPr>
            <a:r>
              <a:rPr lang="zh-CN" altLang="en-US" sz="2400">
                <a:solidFill>
                  <a:schemeClr val="tx1"/>
                </a:solidFill>
                <a:latin typeface="华文细黑" panose="02010600040101010101" pitchFamily="2" charset="-122"/>
                <a:ea typeface="华文细黑" panose="02010600040101010101" pitchFamily="2" charset="-122"/>
              </a:rPr>
              <a:t>上层水域中，声速的变化主要是由温度和盐度的变化决定；</a:t>
            </a:r>
          </a:p>
          <a:p>
            <a:pPr>
              <a:lnSpc>
                <a:spcPct val="150000"/>
              </a:lnSpc>
              <a:spcBef>
                <a:spcPct val="0"/>
              </a:spcBef>
              <a:buClrTx/>
              <a:buFont typeface="Wingdings" panose="05000000000000000000" pitchFamily="2" charset="2"/>
              <a:buChar char="Ø"/>
            </a:pPr>
            <a:r>
              <a:rPr lang="zh-CN" altLang="en-US" sz="2400">
                <a:solidFill>
                  <a:schemeClr val="tx1"/>
                </a:solidFill>
                <a:latin typeface="华文细黑" panose="02010600040101010101" pitchFamily="2" charset="-122"/>
                <a:ea typeface="华文细黑" panose="02010600040101010101" pitchFamily="2" charset="-122"/>
              </a:rPr>
              <a:t>较深的水中，声速的大小主要是取决于海水的压力</a:t>
            </a:r>
          </a:p>
        </p:txBody>
      </p:sp>
      <p:sp>
        <p:nvSpPr>
          <p:cNvPr id="51205" name="AutoShape 9" descr="http://image93.360doc.com/DownloadImg/2016/01/1722/64640842_2.png"/>
          <p:cNvSpPr>
            <a:spLocks noChangeAspect="1" noChangeArrowheads="1"/>
          </p:cNvSpPr>
          <p:nvPr/>
        </p:nvSpPr>
        <p:spPr bwMode="auto">
          <a:xfrm>
            <a:off x="14446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endParaRPr lang="zh-CN" altLang="en-US" sz="1800">
              <a:solidFill>
                <a:schemeClr val="tx1"/>
              </a:solidFill>
            </a:endParaRPr>
          </a:p>
        </p:txBody>
      </p:sp>
      <p:sp>
        <p:nvSpPr>
          <p:cNvPr id="51206" name="AutoShape 11" descr="http://image93.360doc.com/DownloadImg/2016/01/1722/64640842_2.png"/>
          <p:cNvSpPr>
            <a:spLocks noChangeAspect="1" noChangeArrowheads="1"/>
          </p:cNvSpPr>
          <p:nvPr/>
        </p:nvSpPr>
        <p:spPr bwMode="auto">
          <a:xfrm>
            <a:off x="296863"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endParaRPr lang="zh-CN" altLang="en-US" sz="1800">
              <a:solidFill>
                <a:schemeClr val="tx1"/>
              </a:solidFill>
            </a:endParaRPr>
          </a:p>
        </p:txBody>
      </p:sp>
      <p:pic>
        <p:nvPicPr>
          <p:cNvPr id="159751"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950913"/>
            <a:ext cx="3527425" cy="566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9751"/>
                                        </p:tgtEl>
                                        <p:attrNameLst>
                                          <p:attrName>style.visibility</p:attrName>
                                        </p:attrNameLst>
                                      </p:cBhvr>
                                      <p:to>
                                        <p:strVal val="visible"/>
                                      </p:to>
                                    </p:set>
                                    <p:anim calcmode="lin" valueType="num">
                                      <p:cBhvr additive="base">
                                        <p:cTn id="7" dur="500" fill="hold"/>
                                        <p:tgtEl>
                                          <p:spTgt spid="159751"/>
                                        </p:tgtEl>
                                        <p:attrNameLst>
                                          <p:attrName>ppt_x</p:attrName>
                                        </p:attrNameLst>
                                      </p:cBhvr>
                                      <p:tavLst>
                                        <p:tav tm="0">
                                          <p:val>
                                            <p:strVal val="#ppt_x"/>
                                          </p:val>
                                        </p:tav>
                                        <p:tav tm="100000">
                                          <p:val>
                                            <p:strVal val="#ppt_x"/>
                                          </p:val>
                                        </p:tav>
                                      </p:tavLst>
                                    </p:anim>
                                    <p:anim calcmode="lin" valueType="num">
                                      <p:cBhvr additive="base">
                                        <p:cTn id="8" dur="500" fill="hold"/>
                                        <p:tgtEl>
                                          <p:spTgt spid="1597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900113" y="115888"/>
            <a:ext cx="7772400" cy="64928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en-US" altLang="zh-CN" sz="4400" dirty="0">
                <a:ea typeface="华文新魏" panose="02010800040101010101" pitchFamily="2" charset="-122"/>
              </a:rPr>
              <a:t>3</a:t>
            </a:r>
            <a:r>
              <a:rPr lang="zh-CN" altLang="en-US" sz="4400" dirty="0" smtClean="0">
                <a:ea typeface="华文新魏" panose="02010800040101010101" pitchFamily="2" charset="-122"/>
              </a:rPr>
              <a:t>、声波的反射和折射</a:t>
            </a:r>
          </a:p>
        </p:txBody>
      </p:sp>
      <p:sp>
        <p:nvSpPr>
          <p:cNvPr id="55299" name="Text Box 4"/>
          <p:cNvSpPr txBox="1">
            <a:spLocks noChangeArrowheads="1"/>
          </p:cNvSpPr>
          <p:nvPr/>
        </p:nvSpPr>
        <p:spPr bwMode="auto">
          <a:xfrm>
            <a:off x="971550" y="1290638"/>
            <a:ext cx="69564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zh-CN" altLang="en-US" sz="2400" b="1" dirty="0">
                <a:solidFill>
                  <a:schemeClr val="tx1"/>
                </a:solidFill>
                <a:ea typeface="华文细黑" panose="02010600040101010101" pitchFamily="2" charset="-122"/>
              </a:rPr>
              <a:t>声波遇到不连续界面时，将产生反射和折射现象。</a:t>
            </a:r>
          </a:p>
        </p:txBody>
      </p:sp>
      <p:graphicFrame>
        <p:nvGraphicFramePr>
          <p:cNvPr id="55300" name="Object 5"/>
          <p:cNvGraphicFramePr>
            <a:graphicFrameLocks noChangeAspect="1"/>
          </p:cNvGraphicFramePr>
          <p:nvPr/>
        </p:nvGraphicFramePr>
        <p:xfrm>
          <a:off x="1790700" y="2492375"/>
          <a:ext cx="5318125" cy="2994025"/>
        </p:xfrm>
        <a:graphic>
          <a:graphicData uri="http://schemas.openxmlformats.org/presentationml/2006/ole">
            <mc:AlternateContent xmlns:mc="http://schemas.openxmlformats.org/markup-compatibility/2006">
              <mc:Choice xmlns:v="urn:schemas-microsoft-com:vml" Requires="v">
                <p:oleObj spid="_x0000_s55373" name="位图图像" r:id="rId4" imgW="4839375" imgH="2723810" progId="Paint.Picture">
                  <p:embed/>
                </p:oleObj>
              </mc:Choice>
              <mc:Fallback>
                <p:oleObj name="位图图像" r:id="rId4" imgW="4839375" imgH="2723810" progId="Paint.Picture">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0700" y="2492375"/>
                        <a:ext cx="5318125"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1" name="Object 6"/>
          <p:cNvGraphicFramePr>
            <a:graphicFrameLocks noChangeAspect="1"/>
          </p:cNvGraphicFramePr>
          <p:nvPr/>
        </p:nvGraphicFramePr>
        <p:xfrm>
          <a:off x="4360863" y="3276600"/>
          <a:ext cx="363537" cy="512763"/>
        </p:xfrm>
        <a:graphic>
          <a:graphicData uri="http://schemas.openxmlformats.org/presentationml/2006/ole">
            <mc:AlternateContent xmlns:mc="http://schemas.openxmlformats.org/markup-compatibility/2006">
              <mc:Choice xmlns:v="urn:schemas-microsoft-com:vml" Requires="v">
                <p:oleObj spid="_x0000_s55374" name="Equation" r:id="rId6" imgW="152268" imgH="215713" progId="Equation.3">
                  <p:embed/>
                </p:oleObj>
              </mc:Choice>
              <mc:Fallback>
                <p:oleObj name="Equation" r:id="rId6" imgW="152268" imgH="215713"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0863" y="3276600"/>
                        <a:ext cx="363537" cy="5127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2" name="Object 7"/>
          <p:cNvGraphicFramePr>
            <a:graphicFrameLocks noChangeAspect="1"/>
          </p:cNvGraphicFramePr>
          <p:nvPr/>
        </p:nvGraphicFramePr>
        <p:xfrm>
          <a:off x="3886200" y="3281363"/>
          <a:ext cx="363538" cy="512762"/>
        </p:xfrm>
        <a:graphic>
          <a:graphicData uri="http://schemas.openxmlformats.org/presentationml/2006/ole">
            <mc:AlternateContent xmlns:mc="http://schemas.openxmlformats.org/markup-compatibility/2006">
              <mc:Choice xmlns:v="urn:schemas-microsoft-com:vml" Requires="v">
                <p:oleObj spid="_x0000_s55375" name="Equation" r:id="rId8" imgW="152268" imgH="215713" progId="Equation.3">
                  <p:embed/>
                </p:oleObj>
              </mc:Choice>
              <mc:Fallback>
                <p:oleObj name="Equation" r:id="rId8" imgW="152268" imgH="215713" progId="Equation.3">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200" y="3281363"/>
                        <a:ext cx="363538" cy="5127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3" name="Object 8"/>
          <p:cNvGraphicFramePr>
            <a:graphicFrameLocks noChangeAspect="1"/>
          </p:cNvGraphicFramePr>
          <p:nvPr/>
        </p:nvGraphicFramePr>
        <p:xfrm>
          <a:off x="3795713" y="4495800"/>
          <a:ext cx="393700" cy="512763"/>
        </p:xfrm>
        <a:graphic>
          <a:graphicData uri="http://schemas.openxmlformats.org/presentationml/2006/ole">
            <mc:AlternateContent xmlns:mc="http://schemas.openxmlformats.org/markup-compatibility/2006">
              <mc:Choice xmlns:v="urn:schemas-microsoft-com:vml" Requires="v">
                <p:oleObj spid="_x0000_s55376" name="Equation" r:id="rId9" imgW="164885" imgH="215619" progId="Equation.3">
                  <p:embed/>
                </p:oleObj>
              </mc:Choice>
              <mc:Fallback>
                <p:oleObj name="Equation" r:id="rId9" imgW="164885" imgH="215619"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5713" y="4495800"/>
                        <a:ext cx="393700" cy="5127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4B914E33-278B-4593-865E-1E70F6A7FE03}" type="slidenum">
              <a:rPr lang="en-US" altLang="zh-CN" sz="1800">
                <a:solidFill>
                  <a:srgbClr val="000000"/>
                </a:solidFill>
              </a:rPr>
              <a:pPr eaLnBrk="1" hangingPunct="1">
                <a:spcBef>
                  <a:spcPct val="0"/>
                </a:spcBef>
                <a:buClrTx/>
                <a:buFontTx/>
                <a:buNone/>
              </a:pPr>
              <a:t>25</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zh-CN" altLang="en-US" sz="4400" smtClean="0">
                <a:ea typeface="华文新魏" panose="02010800040101010101" pitchFamily="2" charset="-122"/>
              </a:rPr>
              <a:t>声波的反射</a:t>
            </a:r>
          </a:p>
        </p:txBody>
      </p:sp>
      <p:sp>
        <p:nvSpPr>
          <p:cNvPr id="57347" name="内容占位符 2"/>
          <p:cNvSpPr>
            <a:spLocks noGrp="1"/>
          </p:cNvSpPr>
          <p:nvPr>
            <p:ph idx="1"/>
          </p:nvPr>
        </p:nvSpPr>
        <p:spPr>
          <a:xfrm>
            <a:off x="900113" y="1052513"/>
            <a:ext cx="7993062" cy="5545137"/>
          </a:xfrm>
        </p:spPr>
        <p:txBody>
          <a:bodyPr/>
          <a:lstStyle/>
          <a:p>
            <a:pPr>
              <a:lnSpc>
                <a:spcPct val="150000"/>
              </a:lnSpc>
            </a:pPr>
            <a:r>
              <a:rPr lang="zh-CN" altLang="en-US" b="1" dirty="0" smtClean="0">
                <a:solidFill>
                  <a:schemeClr val="tx1"/>
                </a:solidFill>
                <a:latin typeface="华文细黑" panose="02010600040101010101" pitchFamily="2" charset="-122"/>
                <a:ea typeface="华文细黑" panose="02010600040101010101" pitchFamily="2" charset="-122"/>
                <a:cs typeface="Times New Roman" panose="02020603050405020304" pitchFamily="18" charset="0"/>
              </a:rPr>
              <a:t>海面反射</a:t>
            </a:r>
            <a:endParaRPr lang="en-US" altLang="zh-CN" dirty="0" smtClean="0">
              <a:solidFill>
                <a:schemeClr val="tx1"/>
              </a:solidFill>
              <a:latin typeface="华文细黑" panose="02010600040101010101" pitchFamily="2" charset="-122"/>
              <a:ea typeface="华文细黑" panose="02010600040101010101" pitchFamily="2" charset="-122"/>
              <a:cs typeface="Times New Roman" panose="02020603050405020304" pitchFamily="18" charset="0"/>
            </a:endParaRPr>
          </a:p>
          <a:p>
            <a:pPr lvl="1">
              <a:lnSpc>
                <a:spcPct val="150000"/>
              </a:lnSpc>
              <a:spcBef>
                <a:spcPts val="0"/>
              </a:spcBef>
            </a:pPr>
            <a:r>
              <a:rPr lang="zh-CN" altLang="en-US" dirty="0" smtClean="0">
                <a:solidFill>
                  <a:schemeClr val="tx1"/>
                </a:solidFill>
                <a:latin typeface="华文细黑" panose="02010600040101010101" pitchFamily="2" charset="-122"/>
                <a:ea typeface="华文细黑" panose="02010600040101010101" pitchFamily="2" charset="-122"/>
                <a:cs typeface="Times New Roman" panose="02020603050405020304" pitchFamily="18" charset="0"/>
              </a:rPr>
              <a:t>声波由海水射向海面时，在海水与空气界面上所产生的反射，称为海面反射。</a:t>
            </a:r>
            <a:endParaRPr lang="en-US" altLang="zh-CN" dirty="0" smtClean="0">
              <a:solidFill>
                <a:schemeClr val="tx1"/>
              </a:solidFill>
              <a:latin typeface="华文细黑" panose="02010600040101010101" pitchFamily="2" charset="-122"/>
              <a:ea typeface="华文细黑" panose="02010600040101010101" pitchFamily="2" charset="-122"/>
              <a:cs typeface="Times New Roman" panose="02020603050405020304" pitchFamily="18" charset="0"/>
            </a:endParaRPr>
          </a:p>
          <a:p>
            <a:pPr lvl="1">
              <a:lnSpc>
                <a:spcPct val="150000"/>
              </a:lnSpc>
              <a:spcBef>
                <a:spcPts val="0"/>
              </a:spcBef>
            </a:pPr>
            <a:r>
              <a:rPr lang="zh-CN" altLang="en-US" dirty="0">
                <a:solidFill>
                  <a:schemeClr val="tx1"/>
                </a:solidFill>
                <a:latin typeface="华文细黑" panose="02010600040101010101" pitchFamily="2" charset="-122"/>
                <a:ea typeface="华文细黑" panose="02010600040101010101" pitchFamily="2" charset="-122"/>
                <a:cs typeface="Times New Roman" panose="02020603050405020304" pitchFamily="18" charset="0"/>
              </a:rPr>
              <a:t>海面反射与海面的不平整程度、声波频率和入射方向</a:t>
            </a:r>
            <a:r>
              <a:rPr lang="zh-CN" altLang="en-US" dirty="0" smtClean="0">
                <a:solidFill>
                  <a:schemeClr val="tx1"/>
                </a:solidFill>
                <a:latin typeface="华文细黑" panose="02010600040101010101" pitchFamily="2" charset="-122"/>
                <a:ea typeface="华文细黑" panose="02010600040101010101" pitchFamily="2" charset="-122"/>
                <a:cs typeface="Times New Roman" panose="02020603050405020304" pitchFamily="18" charset="0"/>
              </a:rPr>
              <a:t>有关，海面</a:t>
            </a:r>
            <a:r>
              <a:rPr lang="zh-CN" altLang="en-US" dirty="0">
                <a:solidFill>
                  <a:schemeClr val="tx1"/>
                </a:solidFill>
                <a:latin typeface="华文细黑" panose="02010600040101010101" pitchFamily="2" charset="-122"/>
                <a:ea typeface="华文细黑" panose="02010600040101010101" pitchFamily="2" charset="-122"/>
                <a:cs typeface="Times New Roman" panose="02020603050405020304" pitchFamily="18" charset="0"/>
              </a:rPr>
              <a:t>平静时，射向海面的声能几乎全部反射</a:t>
            </a:r>
            <a:r>
              <a:rPr lang="zh-CN" altLang="en-US" dirty="0" smtClean="0">
                <a:solidFill>
                  <a:schemeClr val="tx1"/>
                </a:solidFill>
                <a:latin typeface="华文细黑" panose="02010600040101010101" pitchFamily="2" charset="-122"/>
                <a:ea typeface="华文细黑" panose="02010600040101010101" pitchFamily="2" charset="-122"/>
                <a:cs typeface="Times New Roman" panose="02020603050405020304" pitchFamily="18" charset="0"/>
              </a:rPr>
              <a:t>。</a:t>
            </a:r>
            <a:endParaRPr lang="en-US" altLang="zh-CN" dirty="0" smtClean="0">
              <a:solidFill>
                <a:schemeClr val="tx1"/>
              </a:solidFill>
              <a:latin typeface="华文细黑" panose="02010600040101010101" pitchFamily="2" charset="-122"/>
              <a:ea typeface="华文细黑" panose="02010600040101010101" pitchFamily="2" charset="-122"/>
              <a:cs typeface="Times New Roman" panose="02020603050405020304" pitchFamily="18" charset="0"/>
            </a:endParaRPr>
          </a:p>
          <a:p>
            <a:pPr>
              <a:lnSpc>
                <a:spcPct val="150000"/>
              </a:lnSpc>
              <a:spcBef>
                <a:spcPts val="0"/>
              </a:spcBef>
            </a:pPr>
            <a:r>
              <a:rPr lang="zh-CN" altLang="en-US" b="1" dirty="0" smtClean="0">
                <a:solidFill>
                  <a:schemeClr val="tx1"/>
                </a:solidFill>
                <a:latin typeface="华文细黑" panose="02010600040101010101" pitchFamily="2" charset="-122"/>
                <a:ea typeface="华文细黑" panose="02010600040101010101" pitchFamily="2" charset="-122"/>
                <a:cs typeface="Times New Roman" panose="02020603050405020304" pitchFamily="18" charset="0"/>
              </a:rPr>
              <a:t>海底反射</a:t>
            </a:r>
            <a:endParaRPr lang="en-US" altLang="zh-CN" dirty="0" smtClean="0">
              <a:solidFill>
                <a:schemeClr val="tx1"/>
              </a:solidFill>
              <a:latin typeface="华文细黑" panose="02010600040101010101" pitchFamily="2" charset="-122"/>
              <a:ea typeface="华文细黑" panose="02010600040101010101" pitchFamily="2" charset="-122"/>
              <a:cs typeface="Times New Roman" panose="02020603050405020304" pitchFamily="18" charset="0"/>
            </a:endParaRPr>
          </a:p>
          <a:p>
            <a:pPr lvl="1">
              <a:lnSpc>
                <a:spcPct val="150000"/>
              </a:lnSpc>
              <a:spcBef>
                <a:spcPts val="0"/>
              </a:spcBef>
            </a:pPr>
            <a:r>
              <a:rPr lang="zh-CN" altLang="en-US" dirty="0" smtClean="0">
                <a:solidFill>
                  <a:schemeClr val="tx1"/>
                </a:solidFill>
                <a:latin typeface="华文细黑" panose="02010600040101010101" pitchFamily="2" charset="-122"/>
                <a:ea typeface="华文细黑" panose="02010600040101010101" pitchFamily="2" charset="-122"/>
              </a:rPr>
              <a:t>声波由海水射向海底时，在海水与海底的界面上所产生的反射，称为海底反射。</a:t>
            </a:r>
            <a:endParaRPr lang="en-US" altLang="zh-CN" dirty="0" smtClean="0">
              <a:solidFill>
                <a:schemeClr val="tx1"/>
              </a:solidFill>
              <a:latin typeface="华文细黑" panose="02010600040101010101" pitchFamily="2" charset="-122"/>
              <a:ea typeface="华文细黑" panose="02010600040101010101" pitchFamily="2" charset="-122"/>
            </a:endParaRPr>
          </a:p>
          <a:p>
            <a:pPr lvl="1">
              <a:lnSpc>
                <a:spcPct val="150000"/>
              </a:lnSpc>
              <a:spcBef>
                <a:spcPts val="0"/>
              </a:spcBef>
            </a:pPr>
            <a:r>
              <a:rPr lang="zh-CN" altLang="en-US" dirty="0">
                <a:solidFill>
                  <a:schemeClr val="tx1"/>
                </a:solidFill>
                <a:latin typeface="华文细黑" panose="02010600040101010101" pitchFamily="2" charset="-122"/>
                <a:ea typeface="华文细黑" panose="02010600040101010101" pitchFamily="2" charset="-122"/>
                <a:cs typeface="Times New Roman" panose="02020603050405020304" pitchFamily="18" charset="0"/>
              </a:rPr>
              <a:t>海底</a:t>
            </a:r>
            <a:r>
              <a:rPr lang="zh-CN" altLang="en-US" dirty="0" smtClean="0">
                <a:solidFill>
                  <a:schemeClr val="tx1"/>
                </a:solidFill>
                <a:latin typeface="华文细黑" panose="02010600040101010101" pitchFamily="2" charset="-122"/>
                <a:ea typeface="华文细黑" panose="02010600040101010101" pitchFamily="2" charset="-122"/>
                <a:cs typeface="Times New Roman" panose="02020603050405020304" pitchFamily="18" charset="0"/>
              </a:rPr>
              <a:t>反射</a:t>
            </a:r>
            <a:r>
              <a:rPr lang="zh-CN" altLang="en-US" dirty="0">
                <a:solidFill>
                  <a:schemeClr val="tx1"/>
                </a:solidFill>
                <a:latin typeface="华文细黑" panose="02010600040101010101" pitchFamily="2" charset="-122"/>
                <a:ea typeface="华文细黑" panose="02010600040101010101" pitchFamily="2" charset="-122"/>
                <a:cs typeface="Times New Roman" panose="02020603050405020304" pitchFamily="18" charset="0"/>
              </a:rPr>
              <a:t>的损耗</a:t>
            </a:r>
            <a:r>
              <a:rPr lang="zh-CN" altLang="en-US" dirty="0" smtClean="0">
                <a:solidFill>
                  <a:schemeClr val="tx1"/>
                </a:solidFill>
                <a:latin typeface="华文细黑" panose="02010600040101010101" pitchFamily="2" charset="-122"/>
                <a:ea typeface="华文细黑" panose="02010600040101010101" pitchFamily="2" charset="-122"/>
                <a:cs typeface="Times New Roman" panose="02020603050405020304" pitchFamily="18" charset="0"/>
              </a:rPr>
              <a:t>远大于海面反射。</a:t>
            </a:r>
            <a:endParaRPr lang="zh-CN" altLang="en-US" dirty="0" smtClean="0">
              <a:solidFill>
                <a:schemeClr val="tx1"/>
              </a:solidFill>
              <a:latin typeface="华文细黑" panose="02010600040101010101" pitchFamily="2" charset="-122"/>
              <a:ea typeface="华文细黑" panose="02010600040101010101" pitchFamily="2" charset="-122"/>
            </a:endParaRPr>
          </a:p>
          <a:p>
            <a:endParaRPr lang="zh-CN" altLang="en-US" dirty="0" smtClean="0"/>
          </a:p>
        </p:txBody>
      </p:sp>
    </p:spTree>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903288" y="115888"/>
            <a:ext cx="7772400" cy="6477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dirty="0" smtClean="0">
                <a:solidFill>
                  <a:srgbClr val="FF0000"/>
                </a:solidFill>
                <a:ea typeface="华文新魏" panose="02010800040101010101" pitchFamily="2" charset="-122"/>
              </a:rPr>
              <a:t>声波的折射</a:t>
            </a:r>
          </a:p>
        </p:txBody>
      </p:sp>
      <p:sp>
        <p:nvSpPr>
          <p:cNvPr id="58371"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48A1190E-610B-4047-8BF6-B7C91E3CF4C4}" type="slidenum">
              <a:rPr lang="en-US" altLang="zh-CN" sz="1800">
                <a:solidFill>
                  <a:srgbClr val="000000"/>
                </a:solidFill>
              </a:rPr>
              <a:pPr eaLnBrk="1" hangingPunct="1">
                <a:spcBef>
                  <a:spcPct val="0"/>
                </a:spcBef>
                <a:buClrTx/>
                <a:buFontTx/>
                <a:buNone/>
              </a:pPr>
              <a:t>27</a:t>
            </a:fld>
            <a:endParaRPr lang="en-US" altLang="zh-CN" sz="1800">
              <a:solidFill>
                <a:srgbClr val="000000"/>
              </a:solidFill>
            </a:endParaRPr>
          </a:p>
        </p:txBody>
      </p:sp>
      <p:sp>
        <p:nvSpPr>
          <p:cNvPr id="58372" name="Text Box 5"/>
          <p:cNvSpPr txBox="1">
            <a:spLocks noChangeArrowheads="1"/>
          </p:cNvSpPr>
          <p:nvPr/>
        </p:nvSpPr>
        <p:spPr bwMode="auto">
          <a:xfrm>
            <a:off x="4437063" y="3906838"/>
            <a:ext cx="4221162" cy="1284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10000"/>
              </a:lnSpc>
              <a:spcBef>
                <a:spcPct val="0"/>
              </a:spcBef>
              <a:buClrTx/>
              <a:buFontTx/>
              <a:buNone/>
            </a:pPr>
            <a:r>
              <a:rPr kumimoji="1" lang="zh-CN" altLang="en-US" sz="2400" dirty="0">
                <a:solidFill>
                  <a:schemeClr val="tx1"/>
                </a:solidFill>
              </a:rPr>
              <a:t>式中</a:t>
            </a:r>
            <a:r>
              <a:rPr kumimoji="1" lang="zh-CN" altLang="en-US" sz="2400" i="1" dirty="0">
                <a:solidFill>
                  <a:schemeClr val="tx1"/>
                </a:solidFill>
                <a:sym typeface="Symbol" panose="05050102010706020507" pitchFamily="18" charset="2"/>
              </a:rPr>
              <a:t></a:t>
            </a:r>
            <a:r>
              <a:rPr kumimoji="1" lang="en-US" altLang="zh-CN" sz="2400" i="1" baseline="-25000" dirty="0" err="1">
                <a:solidFill>
                  <a:schemeClr val="tx1"/>
                </a:solidFill>
              </a:rPr>
              <a:t>i</a:t>
            </a:r>
            <a:r>
              <a:rPr kumimoji="1" lang="zh-CN" altLang="en-US" sz="2400" dirty="0">
                <a:solidFill>
                  <a:schemeClr val="tx1"/>
                </a:solidFill>
              </a:rPr>
              <a:t>和</a:t>
            </a:r>
            <a:r>
              <a:rPr kumimoji="1" lang="zh-CN" altLang="en-US" sz="2400" i="1" dirty="0">
                <a:solidFill>
                  <a:schemeClr val="tx1"/>
                </a:solidFill>
                <a:sym typeface="Symbol" panose="05050102010706020507" pitchFamily="18" charset="2"/>
              </a:rPr>
              <a:t></a:t>
            </a:r>
            <a:r>
              <a:rPr kumimoji="1" lang="en-US" altLang="zh-CN" sz="2400" i="1" baseline="-25000" dirty="0">
                <a:solidFill>
                  <a:schemeClr val="tx1"/>
                </a:solidFill>
              </a:rPr>
              <a:t>i+</a:t>
            </a:r>
            <a:r>
              <a:rPr kumimoji="1" lang="en-US" altLang="zh-CN" sz="2400" baseline="-25000" dirty="0">
                <a:solidFill>
                  <a:schemeClr val="tx1"/>
                </a:solidFill>
              </a:rPr>
              <a:t>1</a:t>
            </a:r>
            <a:r>
              <a:rPr kumimoji="1" lang="zh-CN" altLang="en-US" sz="2400" dirty="0">
                <a:solidFill>
                  <a:schemeClr val="tx1"/>
                </a:solidFill>
              </a:rPr>
              <a:t>是声速为</a:t>
            </a:r>
            <a:r>
              <a:rPr kumimoji="1" lang="en-US" altLang="zh-CN" sz="2400" i="1" dirty="0">
                <a:solidFill>
                  <a:schemeClr val="tx1"/>
                </a:solidFill>
              </a:rPr>
              <a:t>C</a:t>
            </a:r>
            <a:r>
              <a:rPr kumimoji="1" lang="en-US" altLang="zh-CN" sz="2400" i="1" baseline="-25000" dirty="0">
                <a:solidFill>
                  <a:schemeClr val="tx1"/>
                </a:solidFill>
              </a:rPr>
              <a:t>i</a:t>
            </a:r>
            <a:r>
              <a:rPr kumimoji="1" lang="zh-CN" altLang="en-US" sz="2400" dirty="0">
                <a:solidFill>
                  <a:schemeClr val="tx1"/>
                </a:solidFill>
              </a:rPr>
              <a:t>和</a:t>
            </a:r>
            <a:r>
              <a:rPr kumimoji="1" lang="en-US" altLang="zh-CN" sz="2400" i="1" dirty="0">
                <a:solidFill>
                  <a:schemeClr val="tx1"/>
                </a:solidFill>
              </a:rPr>
              <a:t>C</a:t>
            </a:r>
            <a:r>
              <a:rPr kumimoji="1" lang="en-US" altLang="zh-CN" sz="2400" i="1" baseline="-25000" dirty="0">
                <a:solidFill>
                  <a:schemeClr val="tx1"/>
                </a:solidFill>
              </a:rPr>
              <a:t>i+</a:t>
            </a:r>
            <a:r>
              <a:rPr kumimoji="1" lang="en-US" altLang="zh-CN" sz="2400" baseline="-25000" dirty="0">
                <a:solidFill>
                  <a:schemeClr val="tx1"/>
                </a:solidFill>
              </a:rPr>
              <a:t>1</a:t>
            </a:r>
            <a:r>
              <a:rPr kumimoji="1" lang="zh-CN" altLang="en-US" sz="2400" dirty="0">
                <a:solidFill>
                  <a:schemeClr val="tx1"/>
                </a:solidFill>
              </a:rPr>
              <a:t>相邻介质层界面处波束的入射角和折射角</a:t>
            </a:r>
          </a:p>
        </p:txBody>
      </p:sp>
      <p:pic>
        <p:nvPicPr>
          <p:cNvPr id="58373" name="Picture 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7450" y="2608263"/>
            <a:ext cx="2879725"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矩形 1"/>
          <p:cNvSpPr>
            <a:spLocks noChangeArrowheads="1"/>
          </p:cNvSpPr>
          <p:nvPr/>
        </p:nvSpPr>
        <p:spPr bwMode="auto">
          <a:xfrm>
            <a:off x="1042988" y="1052513"/>
            <a:ext cx="761523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ClrTx/>
              <a:buFont typeface="Wingdings" panose="05000000000000000000" pitchFamily="2" charset="2"/>
              <a:buChar char="Ø"/>
            </a:pPr>
            <a:r>
              <a:rPr lang="zh-CN" altLang="en-US" dirty="0">
                <a:solidFill>
                  <a:schemeClr val="tx1"/>
                </a:solidFill>
              </a:rPr>
              <a:t>波束在海水中的折射特性，可通过</a:t>
            </a:r>
            <a:r>
              <a:rPr lang="en-US" altLang="zh-CN" dirty="0">
                <a:solidFill>
                  <a:schemeClr val="tx1"/>
                </a:solidFill>
              </a:rPr>
              <a:t>Snell</a:t>
            </a:r>
            <a:r>
              <a:rPr lang="zh-CN" altLang="en-US" dirty="0">
                <a:solidFill>
                  <a:schemeClr val="tx1"/>
                </a:solidFill>
              </a:rPr>
              <a:t>法则反映。</a:t>
            </a:r>
            <a:r>
              <a:rPr lang="en-US" altLang="zh-CN" dirty="0">
                <a:solidFill>
                  <a:schemeClr val="tx1"/>
                </a:solidFill>
              </a:rPr>
              <a:t>Snell</a:t>
            </a:r>
            <a:r>
              <a:rPr lang="zh-CN" altLang="en-US" dirty="0">
                <a:solidFill>
                  <a:schemeClr val="tx1"/>
                </a:solidFill>
              </a:rPr>
              <a:t>法则为：</a:t>
            </a:r>
          </a:p>
        </p:txBody>
      </p:sp>
      <mc:AlternateContent xmlns:mc="http://schemas.openxmlformats.org/markup-compatibility/2006" xmlns:a14="http://schemas.microsoft.com/office/drawing/2010/main">
        <mc:Choice Requires="a14">
          <p:sp>
            <p:nvSpPr>
              <p:cNvPr id="2" name="文本框 1"/>
              <p:cNvSpPr txBox="1"/>
              <p:nvPr/>
            </p:nvSpPr>
            <p:spPr>
              <a:xfrm>
                <a:off x="4759216" y="2792005"/>
                <a:ext cx="3528392" cy="780663"/>
              </a:xfrm>
              <a:prstGeom prst="rect">
                <a:avLst/>
              </a:prstGeom>
              <a:noFill/>
            </p:spPr>
            <p:txBody>
              <a:bodyPr wrap="square" lIns="0" tIns="0" rIns="0" bIns="0" rtlCol="0">
                <a:spAutoFit/>
              </a:bodyPr>
              <a:lstStyle/>
              <a:p>
                <a14:m>
                  <m:oMath xmlns:m="http://schemas.openxmlformats.org/officeDocument/2006/math">
                    <m:f>
                      <m:fPr>
                        <m:ctrlPr>
                          <a:rPr lang="en-US" altLang="zh-CN" sz="3200" i="1" smtClean="0">
                            <a:latin typeface="Cambria Math" panose="02040503050406030204" pitchFamily="18" charset="0"/>
                          </a:rPr>
                        </m:ctrlPr>
                      </m:fPr>
                      <m:num>
                        <m:r>
                          <a:rPr lang="en-US" altLang="zh-CN" sz="3200" b="0" i="1" smtClean="0">
                            <a:latin typeface="Cambria Math" panose="02040503050406030204" pitchFamily="18" charset="0"/>
                          </a:rPr>
                          <m:t>𝑠𝑖𝑛</m:t>
                        </m:r>
                        <m:sSub>
                          <m:sSubPr>
                            <m:ctrlPr>
                              <a:rPr lang="en-US" altLang="zh-CN" sz="3200" b="0" i="1" smtClean="0">
                                <a:latin typeface="Cambria Math" panose="02040503050406030204" pitchFamily="18" charset="0"/>
                              </a:rPr>
                            </m:ctrlPr>
                          </m:sSubPr>
                          <m:e>
                            <m:r>
                              <a:rPr lang="zh-CN" altLang="en-US" sz="3200" b="0" i="1" smtClean="0">
                                <a:latin typeface="Cambria Math" panose="02040503050406030204" pitchFamily="18" charset="0"/>
                              </a:rPr>
                              <m:t>𝜃</m:t>
                            </m:r>
                          </m:e>
                          <m:sub>
                            <m:r>
                              <a:rPr lang="en-US" altLang="zh-CN" sz="3200" b="0" i="1" smtClean="0">
                                <a:latin typeface="Cambria Math" panose="02040503050406030204" pitchFamily="18" charset="0"/>
                              </a:rPr>
                              <m:t>𝑖</m:t>
                            </m:r>
                          </m:sub>
                        </m:sSub>
                      </m:num>
                      <m:den>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𝐶</m:t>
                            </m:r>
                          </m:e>
                          <m:sub>
                            <m:r>
                              <a:rPr lang="en-US" altLang="zh-CN" sz="3200" b="0" i="1" smtClean="0">
                                <a:latin typeface="Cambria Math" panose="02040503050406030204" pitchFamily="18" charset="0"/>
                              </a:rPr>
                              <m:t>𝑖</m:t>
                            </m:r>
                          </m:sub>
                        </m:sSub>
                      </m:den>
                    </m:f>
                    <m:r>
                      <a:rPr lang="en-US" altLang="zh-CN" sz="3200" i="1">
                        <a:latin typeface="Cambria Math" panose="02040503050406030204" pitchFamily="18" charset="0"/>
                      </a:rPr>
                      <m:t>=</m:t>
                    </m:r>
                    <m:f>
                      <m:fPr>
                        <m:ctrlPr>
                          <a:rPr lang="en-US" altLang="zh-CN" sz="3200" i="1">
                            <a:latin typeface="Cambria Math" panose="02040503050406030204" pitchFamily="18" charset="0"/>
                          </a:rPr>
                        </m:ctrlPr>
                      </m:fPr>
                      <m:num>
                        <m:r>
                          <a:rPr lang="en-US" altLang="zh-CN" sz="3200" i="1">
                            <a:latin typeface="Cambria Math" panose="02040503050406030204" pitchFamily="18" charset="0"/>
                          </a:rPr>
                          <m:t>𝑠𝑖𝑛</m:t>
                        </m:r>
                        <m:sSub>
                          <m:sSubPr>
                            <m:ctrlPr>
                              <a:rPr lang="en-US" altLang="zh-CN" sz="3200" i="1">
                                <a:latin typeface="Cambria Math" panose="02040503050406030204" pitchFamily="18" charset="0"/>
                              </a:rPr>
                            </m:ctrlPr>
                          </m:sSubPr>
                          <m:e>
                            <m:r>
                              <a:rPr lang="zh-CN" altLang="en-US" sz="3200" i="1">
                                <a:latin typeface="Cambria Math" panose="02040503050406030204" pitchFamily="18" charset="0"/>
                              </a:rPr>
                              <m:t>𝜃</m:t>
                            </m:r>
                          </m:e>
                          <m:sub>
                            <m:r>
                              <a:rPr lang="en-US" altLang="zh-CN" sz="3200" b="0" i="1" smtClean="0">
                                <a:latin typeface="Cambria Math" panose="02040503050406030204" pitchFamily="18" charset="0"/>
                              </a:rPr>
                              <m:t>𝑖</m:t>
                            </m:r>
                            <m:r>
                              <a:rPr lang="en-US" altLang="zh-CN" sz="3200" b="0" i="1" smtClean="0">
                                <a:latin typeface="Cambria Math" panose="02040503050406030204" pitchFamily="18" charset="0"/>
                              </a:rPr>
                              <m:t>+1</m:t>
                            </m:r>
                          </m:sub>
                        </m:sSub>
                      </m:num>
                      <m:den>
                        <m:sSub>
                          <m:sSubPr>
                            <m:ctrlPr>
                              <a:rPr lang="en-US" altLang="zh-CN" sz="3200" i="1">
                                <a:latin typeface="Cambria Math" panose="02040503050406030204" pitchFamily="18" charset="0"/>
                              </a:rPr>
                            </m:ctrlPr>
                          </m:sSubPr>
                          <m:e>
                            <m:r>
                              <a:rPr lang="en-US" altLang="zh-CN" sz="3200" b="0" i="1" smtClean="0">
                                <a:latin typeface="Cambria Math" panose="02040503050406030204" pitchFamily="18" charset="0"/>
                              </a:rPr>
                              <m:t>𝐶</m:t>
                            </m:r>
                          </m:e>
                          <m:sub>
                            <m:r>
                              <a:rPr lang="en-US" altLang="zh-CN" sz="3200" b="0" i="1" smtClean="0">
                                <a:latin typeface="Cambria Math" panose="02040503050406030204" pitchFamily="18" charset="0"/>
                              </a:rPr>
                              <m:t>𝑖</m:t>
                            </m:r>
                            <m:r>
                              <a:rPr lang="en-US" altLang="zh-CN" sz="3200" b="0" i="1" smtClean="0">
                                <a:latin typeface="Cambria Math" panose="02040503050406030204" pitchFamily="18" charset="0"/>
                              </a:rPr>
                              <m:t>+1</m:t>
                            </m:r>
                          </m:sub>
                        </m:sSub>
                      </m:den>
                    </m:f>
                  </m:oMath>
                </a14:m>
                <a:r>
                  <a:rPr lang="en-US" altLang="zh-CN" sz="3200" dirty="0"/>
                  <a:t> </a:t>
                </a:r>
                <a14:m>
                  <m:oMath xmlns:m="http://schemas.openxmlformats.org/officeDocument/2006/math">
                    <m:r>
                      <a:rPr lang="en-US" altLang="zh-CN" sz="3200" b="0" i="0" dirty="0" smtClean="0">
                        <a:latin typeface="Cambria Math" panose="02040503050406030204" pitchFamily="18" charset="0"/>
                      </a:rPr>
                      <m:t>=</m:t>
                    </m:r>
                    <m:r>
                      <a:rPr lang="en-US" altLang="zh-CN" sz="3200" b="0" i="1" dirty="0" smtClean="0">
                        <a:latin typeface="Cambria Math" panose="02040503050406030204" pitchFamily="18" charset="0"/>
                      </a:rPr>
                      <m:t>𝑝</m:t>
                    </m:r>
                  </m:oMath>
                </a14:m>
                <a:endParaRPr lang="zh-CN" altLang="en-US" sz="3200" dirty="0"/>
              </a:p>
            </p:txBody>
          </p:sp>
        </mc:Choice>
        <mc:Fallback xmlns="">
          <p:sp>
            <p:nvSpPr>
              <p:cNvPr id="2" name="文本框 1"/>
              <p:cNvSpPr txBox="1">
                <a:spLocks noRot="1" noChangeAspect="1" noMove="1" noResize="1" noEditPoints="1" noAdjustHandles="1" noChangeArrowheads="1" noChangeShapeType="1" noTextEdit="1"/>
              </p:cNvSpPr>
              <p:nvPr/>
            </p:nvSpPr>
            <p:spPr>
              <a:xfrm>
                <a:off x="4759216" y="2792005"/>
                <a:ext cx="3528392" cy="780663"/>
              </a:xfrm>
              <a:prstGeom prst="rect">
                <a:avLst/>
              </a:prstGeom>
              <a:blipFill>
                <a:blip r:embed="rId4"/>
                <a:stretch>
                  <a:fillRect l="-173"/>
                </a:stretch>
              </a:blipFill>
            </p:spPr>
            <p:txBody>
              <a:bodyPr/>
              <a:lstStyle/>
              <a:p>
                <a:r>
                  <a:rPr lang="zh-CN" altLang="en-US">
                    <a:noFill/>
                  </a:rPr>
                  <a:t> </a:t>
                </a:r>
              </a:p>
            </p:txBody>
          </p:sp>
        </mc:Fallback>
      </mc:AlternateContent>
    </p:spTree>
  </p:cSld>
  <p:clrMapOvr>
    <a:masterClrMapping/>
  </p:clrMapOvr>
  <p:transition>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endParaRPr lang="zh-CN" altLang="en-US" smtClean="0"/>
          </a:p>
        </p:txBody>
      </p:sp>
      <p:sp>
        <p:nvSpPr>
          <p:cNvPr id="60419" name="Text Box 2"/>
          <p:cNvSpPr>
            <a:spLocks noGrp="1" noChangeArrowheads="1"/>
          </p:cNvSpPr>
          <p:nvPr>
            <p:ph idx="1"/>
          </p:nvPr>
        </p:nvSpPr>
        <p:spPr>
          <a:xfrm>
            <a:off x="900113" y="1052513"/>
            <a:ext cx="7993062" cy="295555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ts val="0"/>
              </a:spcBef>
              <a:buSzPct val="200000"/>
              <a:buFont typeface="Webdings" panose="05030102010509060703" pitchFamily="18" charset="2"/>
              <a:buChar char="ô"/>
            </a:pPr>
            <a:r>
              <a:rPr kumimoji="1" lang="zh-CN" altLang="en-US" dirty="0" smtClean="0"/>
              <a:t>入射角</a:t>
            </a:r>
            <a:r>
              <a:rPr kumimoji="1" lang="zh-CN" altLang="en-US" i="1" dirty="0" smtClean="0">
                <a:solidFill>
                  <a:srgbClr val="FF0000"/>
                </a:solidFill>
                <a:sym typeface="Symbol" panose="05050102010706020507" pitchFamily="18" charset="2"/>
              </a:rPr>
              <a:t>不等于</a:t>
            </a:r>
            <a:r>
              <a:rPr kumimoji="1" lang="en-US" altLang="zh-CN" i="1" dirty="0" smtClean="0">
                <a:solidFill>
                  <a:srgbClr val="FF0000"/>
                </a:solidFill>
                <a:sym typeface="Symbol" panose="05050102010706020507" pitchFamily="18" charset="2"/>
              </a:rPr>
              <a:t>0</a:t>
            </a:r>
            <a:r>
              <a:rPr kumimoji="1" lang="zh-CN" altLang="en-US" dirty="0" smtClean="0"/>
              <a:t>时，波束在界面处发生折射，若经历的水柱中有</a:t>
            </a:r>
            <a:r>
              <a:rPr kumimoji="1" lang="en-US" altLang="zh-CN" i="1" dirty="0" smtClean="0"/>
              <a:t>N</a:t>
            </a:r>
            <a:r>
              <a:rPr kumimoji="1" lang="en-US" altLang="zh-CN" dirty="0" smtClean="0"/>
              <a:t>+1</a:t>
            </a:r>
            <a:r>
              <a:rPr kumimoji="1" lang="zh-CN" altLang="en-US" dirty="0" smtClean="0"/>
              <a:t>个不同介质层，则产生</a:t>
            </a:r>
            <a:r>
              <a:rPr kumimoji="1" lang="en-US" altLang="zh-CN" i="1" dirty="0" smtClean="0"/>
              <a:t>N</a:t>
            </a:r>
            <a:r>
              <a:rPr kumimoji="1" lang="zh-CN" altLang="en-US" dirty="0" smtClean="0"/>
              <a:t>次折射，波束的实际传播路径为一个连续折线，即声线。</a:t>
            </a:r>
            <a:endParaRPr kumimoji="1" lang="en-US" altLang="zh-CN" dirty="0" smtClean="0"/>
          </a:p>
          <a:p>
            <a:pPr>
              <a:lnSpc>
                <a:spcPct val="150000"/>
              </a:lnSpc>
              <a:spcBef>
                <a:spcPct val="50000"/>
              </a:spcBef>
              <a:buSzPct val="200000"/>
              <a:buFont typeface="Webdings" panose="05030102010509060703" pitchFamily="18" charset="2"/>
              <a:buChar char="ô"/>
            </a:pPr>
            <a:endParaRPr kumimoji="1" lang="en-US" altLang="zh-CN" dirty="0" smtClean="0"/>
          </a:p>
        </p:txBody>
      </p:sp>
      <p:sp>
        <p:nvSpPr>
          <p:cNvPr id="6042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35DB77D5-7177-4E47-885A-FBBF68973D88}" type="slidenum">
              <a:rPr lang="en-US" altLang="zh-CN" sz="1800">
                <a:solidFill>
                  <a:srgbClr val="000000"/>
                </a:solidFill>
              </a:rPr>
              <a:pPr eaLnBrk="1" hangingPunct="1">
                <a:spcBef>
                  <a:spcPct val="0"/>
                </a:spcBef>
                <a:buClrTx/>
                <a:buFontTx/>
                <a:buNone/>
              </a:pPr>
              <a:t>28</a:t>
            </a:fld>
            <a:endParaRPr lang="en-US" altLang="zh-CN" sz="1800">
              <a:solidFill>
                <a:srgbClr val="000000"/>
              </a:solidFill>
            </a:endParaRPr>
          </a:p>
        </p:txBody>
      </p:sp>
      <p:sp>
        <p:nvSpPr>
          <p:cNvPr id="136197" name="Text Box 6"/>
          <p:cNvSpPr txBox="1">
            <a:spLocks noChangeArrowheads="1"/>
          </p:cNvSpPr>
          <p:nvPr/>
        </p:nvSpPr>
        <p:spPr bwMode="auto">
          <a:xfrm>
            <a:off x="1312694" y="3686700"/>
            <a:ext cx="3764752" cy="1200329"/>
          </a:xfrm>
          <a:prstGeom prst="rect">
            <a:avLst/>
          </a:prstGeom>
          <a:solidFill>
            <a:schemeClr val="bg1">
              <a:lumMod val="95000"/>
            </a:schemeClr>
          </a:solidFill>
          <a:ln>
            <a:noFill/>
          </a:ln>
          <a:effectLst/>
        </p:spPr>
        <p:txBody>
          <a:bodyPr wrap="square">
            <a:spAutoFit/>
          </a:bodyPr>
          <a:lstStyle>
            <a:lvl1pPr marL="342900" indent="-342900">
              <a:spcBef>
                <a:spcPct val="20000"/>
              </a:spcBef>
              <a:buClr>
                <a:srgbClr val="215968"/>
              </a:buClr>
              <a:buFont typeface="Wingdings" pitchFamily="2" charset="2"/>
              <a:buChar char="v"/>
              <a:defRPr sz="2800">
                <a:solidFill>
                  <a:srgbClr val="254061"/>
                </a:solidFill>
                <a:latin typeface="Calibri" pitchFamily="34" charset="0"/>
                <a:ea typeface="宋体" pitchFamily="2" charset="-122"/>
              </a:defRPr>
            </a:lvl1pPr>
            <a:lvl2pPr marL="742950" indent="-285750">
              <a:spcBef>
                <a:spcPct val="20000"/>
              </a:spcBef>
              <a:buClr>
                <a:srgbClr val="31859C"/>
              </a:buClr>
              <a:buFont typeface="Wingdings 2" pitchFamily="18" charset="2"/>
              <a:buChar char=""/>
              <a:defRPr sz="2400">
                <a:solidFill>
                  <a:srgbClr val="254061"/>
                </a:solidFill>
                <a:latin typeface="Calibri" pitchFamily="34" charset="0"/>
                <a:ea typeface="宋体" pitchFamily="2" charset="-122"/>
              </a:defRPr>
            </a:lvl2pPr>
            <a:lvl3pPr marL="1143000" indent="-228600">
              <a:spcBef>
                <a:spcPct val="20000"/>
              </a:spcBef>
              <a:buClr>
                <a:srgbClr val="31859C"/>
              </a:buClr>
              <a:buFont typeface="Wingdings" pitchFamily="2" charset="2"/>
              <a:buChar char="Ø"/>
              <a:defRPr sz="2000">
                <a:solidFill>
                  <a:schemeClr val="tx1"/>
                </a:solidFill>
                <a:latin typeface="Calibri" pitchFamily="34" charset="0"/>
                <a:ea typeface="宋体" pitchFamily="2" charset="-122"/>
              </a:defRPr>
            </a:lvl3pPr>
            <a:lvl4pPr marL="1600200" indent="-228600">
              <a:spcBef>
                <a:spcPct val="20000"/>
              </a:spcBef>
              <a:buClr>
                <a:srgbClr val="215968"/>
              </a:buClr>
              <a:buFont typeface="Wingdings 2" pitchFamily="18" charset="2"/>
              <a:buChar char=""/>
              <a:defRPr sz="16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ClrTx/>
              <a:buFont typeface="Wingdings" pitchFamily="2" charset="2"/>
              <a:buChar char="Ø"/>
              <a:defRPr/>
            </a:pPr>
            <a:r>
              <a:rPr lang="zh-CN" altLang="en-US" sz="2400" b="1" dirty="0" smtClean="0">
                <a:solidFill>
                  <a:schemeClr val="tx1"/>
                </a:solidFill>
                <a:ea typeface="华文细黑" pitchFamily="2" charset="-122"/>
              </a:rPr>
              <a:t>声射线</a:t>
            </a:r>
            <a:r>
              <a:rPr lang="en-US" altLang="zh-CN" sz="2400" b="1" dirty="0" smtClean="0">
                <a:solidFill>
                  <a:schemeClr val="tx1"/>
                </a:solidFill>
                <a:ea typeface="华文细黑" pitchFamily="2" charset="-122"/>
              </a:rPr>
              <a:t>——</a:t>
            </a:r>
            <a:r>
              <a:rPr lang="zh-CN" altLang="en-US" sz="2400" b="1" dirty="0" smtClean="0">
                <a:solidFill>
                  <a:schemeClr val="tx1"/>
                </a:solidFill>
                <a:ea typeface="华文细黑" pitchFamily="2" charset="-122"/>
              </a:rPr>
              <a:t>声波在海水中的传播路径，简称声线。</a:t>
            </a:r>
          </a:p>
        </p:txBody>
      </p:sp>
      <p:sp>
        <p:nvSpPr>
          <p:cNvPr id="2" name="矩形 1"/>
          <p:cNvSpPr/>
          <p:nvPr/>
        </p:nvSpPr>
        <p:spPr>
          <a:xfrm>
            <a:off x="1325527" y="4944105"/>
            <a:ext cx="3800555" cy="1424621"/>
          </a:xfrm>
          <a:prstGeom prst="rect">
            <a:avLst/>
          </a:prstGeom>
          <a:solidFill>
            <a:schemeClr val="bg1">
              <a:lumMod val="95000"/>
            </a:schemeClr>
          </a:solidFill>
          <a:ln>
            <a:solidFill>
              <a:schemeClr val="bg1">
                <a:lumMod val="50000"/>
              </a:schemeClr>
            </a:solidFill>
          </a:ln>
        </p:spPr>
        <p:txBody>
          <a:bodyPr wrap="square">
            <a:spAutoFit/>
          </a:bodyPr>
          <a:lstStyle/>
          <a:p>
            <a:pPr>
              <a:lnSpc>
                <a:spcPct val="150000"/>
              </a:lnSpc>
              <a:spcBef>
                <a:spcPct val="50000"/>
              </a:spcBef>
              <a:buSzPct val="200000"/>
              <a:buFont typeface="Webdings" pitchFamily="18" charset="2"/>
              <a:buChar char="ô"/>
              <a:defRPr/>
            </a:pPr>
            <a:r>
              <a:rPr kumimoji="1" lang="en-US" altLang="zh-CN" sz="2000" dirty="0"/>
              <a:t>Snell </a:t>
            </a:r>
            <a:r>
              <a:rPr kumimoji="1" lang="zh-CN" altLang="en-US" sz="2000" dirty="0"/>
              <a:t>法则不但解释了波束在水中的传播特性，还给出了求解声线路径的算法。</a:t>
            </a:r>
          </a:p>
        </p:txBody>
      </p:sp>
      <p:graphicFrame>
        <p:nvGraphicFramePr>
          <p:cNvPr id="7" name="Object 7"/>
          <p:cNvGraphicFramePr>
            <a:graphicFrameLocks noChangeAspect="1"/>
          </p:cNvGraphicFramePr>
          <p:nvPr>
            <p:extLst>
              <p:ext uri="{D42A27DB-BD31-4B8C-83A1-F6EECF244321}">
                <p14:modId xmlns:p14="http://schemas.microsoft.com/office/powerpoint/2010/main" val="269311388"/>
              </p:ext>
            </p:extLst>
          </p:nvPr>
        </p:nvGraphicFramePr>
        <p:xfrm>
          <a:off x="5113249" y="3048775"/>
          <a:ext cx="3815729" cy="3662402"/>
        </p:xfrm>
        <a:graphic>
          <a:graphicData uri="http://schemas.openxmlformats.org/presentationml/2006/ole">
            <mc:AlternateContent xmlns:mc="http://schemas.openxmlformats.org/markup-compatibility/2006">
              <mc:Choice xmlns:v="urn:schemas-microsoft-com:vml" Requires="v">
                <p:oleObj spid="_x0000_s86029" name="Image" r:id="rId3" imgW="3390476" imgH="3530159" progId="Photoshop.Image.7">
                  <p:embed/>
                </p:oleObj>
              </mc:Choice>
              <mc:Fallback>
                <p:oleObj name="Image" r:id="rId3" imgW="3390476" imgH="3530159" progId="Photoshop.Image.7">
                  <p:embed/>
                  <p:pic>
                    <p:nvPicPr>
                      <p:cNvPr id="535559" name="Object 7"/>
                      <p:cNvPicPr>
                        <a:picLocks noChangeAspect="1" noChangeArrowheads="1"/>
                      </p:cNvPicPr>
                      <p:nvPr/>
                    </p:nvPicPr>
                    <p:blipFill>
                      <a:blip r:embed="rId4">
                        <a:extLst>
                          <a:ext uri="{28A0092B-C50C-407E-A947-70E740481C1C}">
                            <a14:useLocalDpi xmlns:a14="http://schemas.microsoft.com/office/drawing/2010/main" val="0"/>
                          </a:ext>
                        </a:extLst>
                      </a:blip>
                      <a:srcRect l="4764" t="15178" r="9180" b="5505"/>
                      <a:stretch>
                        <a:fillRect/>
                      </a:stretch>
                    </p:blipFill>
                    <p:spPr bwMode="auto">
                      <a:xfrm>
                        <a:off x="5113249" y="3048775"/>
                        <a:ext cx="3815729" cy="3662402"/>
                      </a:xfrm>
                      <a:prstGeom prst="rect">
                        <a:avLst/>
                      </a:prstGeom>
                      <a:noFill/>
                      <a:ln>
                        <a:noFill/>
                      </a:ln>
                      <a:effectLst/>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内容占位符 2"/>
          <p:cNvSpPr>
            <a:spLocks noGrp="1"/>
          </p:cNvSpPr>
          <p:nvPr>
            <p:ph idx="1"/>
          </p:nvPr>
        </p:nvSpPr>
        <p:spPr>
          <a:xfrm>
            <a:off x="900113" y="1052513"/>
            <a:ext cx="7993062" cy="5545137"/>
          </a:xfrm>
        </p:spPr>
        <p:txBody>
          <a:bodyPr/>
          <a:lstStyle/>
          <a:p>
            <a:r>
              <a:rPr lang="zh-CN" altLang="en-US" dirty="0" smtClean="0">
                <a:solidFill>
                  <a:schemeClr val="tx1"/>
                </a:solidFill>
                <a:latin typeface="Tahoma" panose="020B0604030504040204" pitchFamily="34" charset="0"/>
              </a:rPr>
              <a:t>折射现象</a:t>
            </a:r>
            <a:endParaRPr lang="en-US" altLang="zh-CN" dirty="0" smtClean="0">
              <a:solidFill>
                <a:schemeClr val="tx1"/>
              </a:solidFill>
              <a:latin typeface="Tahoma" panose="020B0604030504040204" pitchFamily="34" charset="0"/>
            </a:endParaRPr>
          </a:p>
          <a:p>
            <a:pPr lvl="1">
              <a:lnSpc>
                <a:spcPct val="150000"/>
              </a:lnSpc>
            </a:pPr>
            <a:r>
              <a:rPr lang="zh-CN" altLang="en-US" b="1" dirty="0" smtClean="0">
                <a:solidFill>
                  <a:srgbClr val="FF0000"/>
                </a:solidFill>
                <a:latin typeface="Tahoma" panose="020B0604030504040204" pitchFamily="34" charset="0"/>
              </a:rPr>
              <a:t>海水是非均匀介质</a:t>
            </a:r>
            <a:r>
              <a:rPr lang="zh-CN" altLang="en-US" dirty="0" smtClean="0">
                <a:solidFill>
                  <a:schemeClr val="tx1"/>
                </a:solidFill>
                <a:latin typeface="Tahoma" panose="020B0604030504040204" pitchFamily="34" charset="0"/>
              </a:rPr>
              <a:t>，是导致波束声线弯曲和传播速度发生改变的根本原因；</a:t>
            </a:r>
            <a:endParaRPr lang="en-US" altLang="zh-CN" dirty="0" smtClean="0">
              <a:solidFill>
                <a:schemeClr val="tx1"/>
              </a:solidFill>
              <a:latin typeface="Tahoma" panose="020B0604030504040204" pitchFamily="34" charset="0"/>
            </a:endParaRPr>
          </a:p>
          <a:p>
            <a:pPr lvl="1">
              <a:lnSpc>
                <a:spcPct val="150000"/>
              </a:lnSpc>
            </a:pPr>
            <a:r>
              <a:rPr lang="zh-CN" altLang="en-US" dirty="0" smtClean="0">
                <a:solidFill>
                  <a:schemeClr val="tx1"/>
                </a:solidFill>
                <a:latin typeface="Tahoma" panose="020B0604030504040204" pitchFamily="34" charset="0"/>
              </a:rPr>
              <a:t>折射后的声线是</a:t>
            </a:r>
            <a:r>
              <a:rPr lang="zh-CN" altLang="en-US" b="1" dirty="0" smtClean="0">
                <a:solidFill>
                  <a:srgbClr val="FF0000"/>
                </a:solidFill>
                <a:latin typeface="Tahoma" panose="020B0604030504040204" pitchFamily="34" charset="0"/>
              </a:rPr>
              <a:t>向声速</a:t>
            </a:r>
            <a:r>
              <a:rPr lang="zh-CN" altLang="en-US" b="1" u="sng" dirty="0" smtClean="0">
                <a:solidFill>
                  <a:srgbClr val="FF0000"/>
                </a:solidFill>
                <a:latin typeface="Tahoma" panose="020B0604030504040204" pitchFamily="34" charset="0"/>
              </a:rPr>
              <a:t> </a:t>
            </a:r>
            <a:r>
              <a:rPr lang="zh-CN" altLang="en-US" b="1" u="sng" dirty="0" smtClean="0">
                <a:solidFill>
                  <a:schemeClr val="tx1"/>
                </a:solidFill>
                <a:latin typeface="Tahoma" panose="020B0604030504040204" pitchFamily="34" charset="0"/>
              </a:rPr>
              <a:t>增大？减小</a:t>
            </a:r>
            <a:r>
              <a:rPr lang="zh-CN" altLang="en-US" b="1" dirty="0" smtClean="0">
                <a:solidFill>
                  <a:srgbClr val="FF0000"/>
                </a:solidFill>
                <a:latin typeface="Tahoma" panose="020B0604030504040204" pitchFamily="34" charset="0"/>
              </a:rPr>
              <a:t>的方向弯曲；</a:t>
            </a:r>
            <a:endParaRPr lang="en-US" altLang="zh-CN" b="1" dirty="0" smtClean="0">
              <a:solidFill>
                <a:srgbClr val="FF0000"/>
              </a:solidFill>
              <a:latin typeface="Tahoma" panose="020B0604030504040204" pitchFamily="34" charset="0"/>
            </a:endParaRPr>
          </a:p>
          <a:p>
            <a:pPr lvl="1">
              <a:lnSpc>
                <a:spcPct val="150000"/>
              </a:lnSpc>
            </a:pPr>
            <a:r>
              <a:rPr lang="zh-CN" altLang="en-US" dirty="0" smtClean="0">
                <a:solidFill>
                  <a:schemeClr val="tx1"/>
                </a:solidFill>
                <a:latin typeface="Tahoma" panose="020B0604030504040204" pitchFamily="34" charset="0"/>
              </a:rPr>
              <a:t>声线的弯曲程度和方向与</a:t>
            </a:r>
            <a:r>
              <a:rPr lang="zh-CN" altLang="en-US" b="1" dirty="0" smtClean="0">
                <a:solidFill>
                  <a:srgbClr val="FF0000"/>
                </a:solidFill>
                <a:latin typeface="Tahoma" panose="020B0604030504040204" pitchFamily="34" charset="0"/>
              </a:rPr>
              <a:t>声速在垂直方向的变化</a:t>
            </a:r>
            <a:r>
              <a:rPr lang="zh-CN" altLang="en-US" dirty="0" smtClean="0">
                <a:solidFill>
                  <a:schemeClr val="tx1"/>
                </a:solidFill>
                <a:latin typeface="Tahoma" panose="020B0604030504040204" pitchFamily="34" charset="0"/>
              </a:rPr>
              <a:t>相互联系，声速变化越大，弯曲越显著；</a:t>
            </a:r>
            <a:endParaRPr lang="en-US" altLang="zh-CN" dirty="0" smtClean="0">
              <a:solidFill>
                <a:schemeClr val="tx1"/>
              </a:solidFill>
              <a:latin typeface="Tahoma" panose="020B0604030504040204" pitchFamily="34" charset="0"/>
            </a:endParaRPr>
          </a:p>
          <a:p>
            <a:pPr lvl="1">
              <a:lnSpc>
                <a:spcPct val="150000"/>
              </a:lnSpc>
            </a:pPr>
            <a:r>
              <a:rPr lang="zh-CN" altLang="en-US" dirty="0" smtClean="0">
                <a:solidFill>
                  <a:schemeClr val="tx1"/>
                </a:solidFill>
                <a:latin typeface="Tahoma" panose="020B0604030504040204" pitchFamily="34" charset="0"/>
              </a:rPr>
              <a:t>声波的传播速度在温水区要比冷水区快，且</a:t>
            </a:r>
            <a:r>
              <a:rPr lang="zh-CN" altLang="en-US" b="1" dirty="0" smtClean="0">
                <a:solidFill>
                  <a:srgbClr val="FF0000"/>
                </a:solidFill>
                <a:latin typeface="Tahoma" panose="020B0604030504040204" pitchFamily="34" charset="0"/>
              </a:rPr>
              <a:t>向</a:t>
            </a:r>
            <a:r>
              <a:rPr lang="zh-CN" altLang="en-US" b="1" u="sng" dirty="0" smtClean="0">
                <a:solidFill>
                  <a:schemeClr val="tx1"/>
                </a:solidFill>
                <a:latin typeface="Tahoma" panose="020B0604030504040204" pitchFamily="34" charset="0"/>
              </a:rPr>
              <a:t>热水区？冷水区</a:t>
            </a:r>
            <a:r>
              <a:rPr lang="zh-CN" altLang="en-US" b="1" dirty="0" smtClean="0">
                <a:solidFill>
                  <a:srgbClr val="FF0000"/>
                </a:solidFill>
                <a:latin typeface="Tahoma" panose="020B0604030504040204" pitchFamily="34" charset="0"/>
              </a:rPr>
              <a:t>（即声速较低的水区）弯曲</a:t>
            </a:r>
            <a:endParaRPr lang="en-US" altLang="zh-CN" b="1" dirty="0" smtClean="0">
              <a:solidFill>
                <a:srgbClr val="FF0000"/>
              </a:solidFill>
              <a:latin typeface="Tahoma" panose="020B0604030504040204" pitchFamily="34" charset="0"/>
            </a:endParaRPr>
          </a:p>
          <a:p>
            <a:pPr lvl="1">
              <a:lnSpc>
                <a:spcPct val="150000"/>
              </a:lnSpc>
            </a:pPr>
            <a:r>
              <a:rPr lang="zh-CN" altLang="en-US" dirty="0" smtClean="0">
                <a:solidFill>
                  <a:schemeClr val="tx1"/>
                </a:solidFill>
                <a:latin typeface="Tahoma" panose="020B0604030504040204" pitchFamily="34" charset="0"/>
              </a:rPr>
              <a:t>正常情况下，声线弯曲成</a:t>
            </a:r>
            <a:r>
              <a:rPr lang="zh-CN" altLang="en-US" b="1" dirty="0" smtClean="0">
                <a:solidFill>
                  <a:srgbClr val="FF0000"/>
                </a:solidFill>
                <a:latin typeface="Tahoma" panose="020B0604030504040204" pitchFamily="34" charset="0"/>
              </a:rPr>
              <a:t>圆弧状</a:t>
            </a:r>
            <a:endParaRPr lang="en-US" altLang="zh-CN" b="1" dirty="0" smtClean="0">
              <a:solidFill>
                <a:srgbClr val="FF0000"/>
              </a:solidFill>
              <a:latin typeface="Tahoma" panose="020B0604030504040204" pitchFamily="34" charset="0"/>
            </a:endParaRPr>
          </a:p>
          <a:p>
            <a:pPr lvl="1"/>
            <a:endParaRPr lang="zh-CN" altLang="en-US" dirty="0" smtClean="0"/>
          </a:p>
        </p:txBody>
      </p:sp>
      <p:sp>
        <p:nvSpPr>
          <p:cNvPr id="6144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690700DE-5283-4F5B-80F3-21A4FD85FC13}" type="slidenum">
              <a:rPr lang="en-US" altLang="zh-CN" sz="1800">
                <a:solidFill>
                  <a:srgbClr val="000000"/>
                </a:solidFill>
              </a:rPr>
              <a:pPr eaLnBrk="1" hangingPunct="1">
                <a:spcBef>
                  <a:spcPct val="0"/>
                </a:spcBef>
                <a:buClrTx/>
                <a:buFontTx/>
                <a:buNone/>
              </a:pPr>
              <a:t>29</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ChangeArrowheads="1"/>
          </p:cNvSpPr>
          <p:nvPr/>
        </p:nvSpPr>
        <p:spPr bwMode="auto">
          <a:xfrm>
            <a:off x="1259632" y="1988840"/>
            <a:ext cx="6842125"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SzPct val="200000"/>
              <a:buFont typeface="Webdings" panose="05030102010509060703" pitchFamily="18" charset="2"/>
              <a:buChar char="ô"/>
            </a:pPr>
            <a:r>
              <a:rPr lang="zh-CN" altLang="en-US" b="1" dirty="0">
                <a:solidFill>
                  <a:srgbClr val="0000FF"/>
                </a:solidFill>
                <a:latin typeface="华文楷体" pitchFamily="2" charset="-122"/>
                <a:ea typeface="华文楷体" pitchFamily="2" charset="-122"/>
                <a:cs typeface="+mj-cs"/>
              </a:rPr>
              <a:t>光波</a:t>
            </a:r>
            <a:r>
              <a:rPr lang="zh-CN" altLang="en-US" b="1" dirty="0" smtClean="0">
                <a:solidFill>
                  <a:srgbClr val="0000FF"/>
                </a:solidFill>
                <a:latin typeface="华文楷体" pitchFamily="2" charset="-122"/>
                <a:ea typeface="华文楷体" pitchFamily="2" charset="-122"/>
                <a:cs typeface="+mj-cs"/>
              </a:rPr>
              <a:t>、</a:t>
            </a:r>
            <a:r>
              <a:rPr lang="zh-CN" altLang="en-US" b="1" dirty="0">
                <a:solidFill>
                  <a:srgbClr val="0000FF"/>
                </a:solidFill>
                <a:latin typeface="华文楷体" pitchFamily="2" charset="-122"/>
                <a:ea typeface="华文楷体" pitchFamily="2" charset="-122"/>
                <a:cs typeface="+mj-cs"/>
              </a:rPr>
              <a:t>电磁波</a:t>
            </a:r>
            <a:r>
              <a:rPr lang="zh-CN" altLang="en-US" b="1" dirty="0" smtClean="0">
                <a:solidFill>
                  <a:srgbClr val="0000FF"/>
                </a:solidFill>
                <a:latin typeface="华文楷体" pitchFamily="2" charset="-122"/>
                <a:ea typeface="华文楷体" pitchFamily="2" charset="-122"/>
                <a:cs typeface="+mj-cs"/>
              </a:rPr>
              <a:t>在海水中的传播</a:t>
            </a:r>
            <a:endParaRPr lang="en-US" altLang="zh-CN" b="1" dirty="0" smtClean="0">
              <a:solidFill>
                <a:srgbClr val="0000FF"/>
              </a:solidFill>
              <a:latin typeface="华文楷体" pitchFamily="2" charset="-122"/>
              <a:ea typeface="华文楷体" pitchFamily="2" charset="-122"/>
              <a:cs typeface="+mj-cs"/>
            </a:endParaRPr>
          </a:p>
          <a:p>
            <a:pPr>
              <a:spcBef>
                <a:spcPct val="50000"/>
              </a:spcBef>
              <a:buClrTx/>
              <a:buSzPct val="200000"/>
              <a:buFont typeface="Webdings" panose="05030102010509060703" pitchFamily="18" charset="2"/>
              <a:buChar char="ô"/>
            </a:pPr>
            <a:r>
              <a:rPr lang="zh-CN" altLang="en-US" b="1" dirty="0" smtClean="0">
                <a:solidFill>
                  <a:srgbClr val="0000FF"/>
                </a:solidFill>
                <a:latin typeface="华文楷体" pitchFamily="2" charset="-122"/>
                <a:ea typeface="华文楷体" pitchFamily="2" charset="-122"/>
                <a:cs typeface="+mj-cs"/>
              </a:rPr>
              <a:t>海洋声学</a:t>
            </a:r>
            <a:endParaRPr lang="en-US" altLang="zh-CN" b="1" dirty="0">
              <a:solidFill>
                <a:srgbClr val="0000FF"/>
              </a:solidFill>
              <a:latin typeface="华文楷体" pitchFamily="2" charset="-122"/>
              <a:ea typeface="华文楷体" pitchFamily="2" charset="-122"/>
              <a:cs typeface="+mj-cs"/>
            </a:endParaRPr>
          </a:p>
          <a:p>
            <a:pPr>
              <a:spcBef>
                <a:spcPct val="50000"/>
              </a:spcBef>
              <a:buClrTx/>
              <a:buSzPct val="200000"/>
              <a:buFont typeface="Webdings" panose="05030102010509060703" pitchFamily="18" charset="2"/>
              <a:buChar char="ô"/>
            </a:pPr>
            <a:r>
              <a:rPr lang="zh-CN" altLang="en-US" b="1" dirty="0" smtClean="0">
                <a:solidFill>
                  <a:srgbClr val="0000FF"/>
                </a:solidFill>
                <a:latin typeface="华文楷体" pitchFamily="2" charset="-122"/>
                <a:ea typeface="华文楷体" pitchFamily="2" charset="-122"/>
                <a:cs typeface="+mj-cs"/>
              </a:rPr>
              <a:t>声纳</a:t>
            </a:r>
            <a:r>
              <a:rPr lang="zh-CN" altLang="en-US" b="1" dirty="0">
                <a:solidFill>
                  <a:srgbClr val="0000FF"/>
                </a:solidFill>
                <a:latin typeface="华文楷体" pitchFamily="2" charset="-122"/>
                <a:ea typeface="华文楷体" pitchFamily="2" charset="-122"/>
                <a:cs typeface="+mj-cs"/>
              </a:rPr>
              <a:t>技术</a:t>
            </a:r>
            <a:endParaRPr lang="en-US" altLang="zh-CN" b="1" dirty="0" smtClean="0">
              <a:solidFill>
                <a:srgbClr val="0000FF"/>
              </a:solidFill>
              <a:latin typeface="华文楷体" pitchFamily="2" charset="-122"/>
              <a:ea typeface="华文楷体" pitchFamily="2" charset="-122"/>
              <a:cs typeface="+mj-cs"/>
            </a:endParaRPr>
          </a:p>
          <a:p>
            <a:pPr>
              <a:spcBef>
                <a:spcPct val="50000"/>
              </a:spcBef>
              <a:buClrTx/>
              <a:buSzPct val="200000"/>
              <a:buFont typeface="Webdings" panose="05030102010509060703" pitchFamily="18" charset="2"/>
              <a:buChar char="ô"/>
            </a:pPr>
            <a:r>
              <a:rPr lang="zh-CN" altLang="en-US" b="1" dirty="0" smtClean="0">
                <a:solidFill>
                  <a:srgbClr val="0000FF"/>
                </a:solidFill>
                <a:latin typeface="华文楷体" pitchFamily="2" charset="-122"/>
                <a:ea typeface="华文楷体" pitchFamily="2" charset="-122"/>
                <a:cs typeface="+mj-cs"/>
              </a:rPr>
              <a:t>声线跟踪</a:t>
            </a:r>
            <a:endParaRPr lang="en-US" altLang="zh-CN" b="1" dirty="0">
              <a:solidFill>
                <a:srgbClr val="0000FF"/>
              </a:solidFill>
              <a:latin typeface="华文楷体" pitchFamily="2" charset="-122"/>
              <a:ea typeface="华文楷体" pitchFamily="2" charset="-122"/>
              <a:cs typeface="+mj-cs"/>
            </a:endParaRPr>
          </a:p>
        </p:txBody>
      </p:sp>
      <p:sp>
        <p:nvSpPr>
          <p:cNvPr id="20483" name="标题 1"/>
          <p:cNvSpPr>
            <a:spLocks noGrp="1"/>
          </p:cNvSpPr>
          <p:nvPr>
            <p:ph type="title"/>
          </p:nvPr>
        </p:nvSpPr>
        <p:spPr/>
        <p:txBody>
          <a:bodyPr/>
          <a:lstStyle/>
          <a:p>
            <a:r>
              <a:rPr lang="en-US" altLang="zh-CN" smtClean="0"/>
              <a:t> </a:t>
            </a:r>
            <a:endParaRPr lang="zh-CN" altLang="en-US" smtClean="0"/>
          </a:p>
        </p:txBody>
      </p:sp>
      <p:sp>
        <p:nvSpPr>
          <p:cNvPr id="20484" name="矩形 2"/>
          <p:cNvSpPr>
            <a:spLocks noChangeArrowheads="1"/>
          </p:cNvSpPr>
          <p:nvPr/>
        </p:nvSpPr>
        <p:spPr bwMode="auto">
          <a:xfrm>
            <a:off x="539552" y="1114678"/>
            <a:ext cx="43205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vl="1" eaLnBrk="1" hangingPunct="1">
              <a:spcBef>
                <a:spcPct val="0"/>
              </a:spcBef>
              <a:buClrTx/>
              <a:buFontTx/>
              <a:buNone/>
            </a:pPr>
            <a:r>
              <a:rPr lang="zh-CN" altLang="en-US" sz="3600" b="1" dirty="0">
                <a:solidFill>
                  <a:srgbClr val="0000FF"/>
                </a:solidFill>
                <a:latin typeface="华文楷体" pitchFamily="2" charset="-122"/>
                <a:ea typeface="华文楷体" pitchFamily="2" charset="-122"/>
                <a:cs typeface="+mj-cs"/>
              </a:rPr>
              <a:t>本章内容</a:t>
            </a:r>
          </a:p>
        </p:txBody>
      </p:sp>
      <p:sp>
        <p:nvSpPr>
          <p:cNvPr id="20485"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801D8331-3DF3-4320-864E-1CDC0D3A8880}" type="slidenum">
              <a:rPr lang="en-US" altLang="zh-CN" sz="1800">
                <a:solidFill>
                  <a:srgbClr val="000000"/>
                </a:solidFill>
              </a:rPr>
              <a:pPr eaLnBrk="1" hangingPunct="1">
                <a:spcBef>
                  <a:spcPct val="0"/>
                </a:spcBef>
                <a:buClrTx/>
                <a:buFontTx/>
                <a:buNone/>
              </a:pPr>
              <a:t>3</a:t>
            </a:fld>
            <a:endParaRPr lang="en-US" altLang="zh-CN" sz="1800">
              <a:solidFill>
                <a:srgbClr val="000000"/>
              </a:solidFill>
            </a:endParaRPr>
          </a:p>
        </p:txBody>
      </p:sp>
    </p:spTree>
    <p:extLst>
      <p:ext uri="{BB962C8B-B14F-4D97-AF65-F5344CB8AC3E}">
        <p14:creationId xmlns:p14="http://schemas.microsoft.com/office/powerpoint/2010/main" val="1377325173"/>
      </p:ext>
    </p:extLst>
  </p:cSld>
  <p:clrMapOvr>
    <a:masterClrMapping/>
  </p:clrMapOvr>
  <p:transition advTm="102704">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8" name="Picture 4" descr="影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268413"/>
            <a:ext cx="788987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458904BE-870C-4DD9-A690-A6294F337956}" type="slidenum">
              <a:rPr lang="en-US" altLang="zh-CN" sz="1800">
                <a:solidFill>
                  <a:srgbClr val="000000"/>
                </a:solidFill>
              </a:rPr>
              <a:pPr eaLnBrk="1" hangingPunct="1">
                <a:spcBef>
                  <a:spcPct val="0"/>
                </a:spcBef>
                <a:buClrTx/>
                <a:buFontTx/>
                <a:buNone/>
              </a:pPr>
              <a:t>30</a:t>
            </a:fld>
            <a:endParaRPr lang="en-US" altLang="zh-CN" sz="1800">
              <a:solidFill>
                <a:srgbClr val="000000"/>
              </a:solidFill>
            </a:endParaRPr>
          </a:p>
        </p:txBody>
      </p:sp>
      <p:pic>
        <p:nvPicPr>
          <p:cNvPr id="2" name="图片 1"/>
          <p:cNvPicPr>
            <a:picLocks noChangeAspect="1"/>
          </p:cNvPicPr>
          <p:nvPr/>
        </p:nvPicPr>
        <p:blipFill rotWithShape="1">
          <a:blip r:embed="rId3"/>
          <a:srcRect r="2335" b="13400"/>
          <a:stretch/>
        </p:blipFill>
        <p:spPr>
          <a:xfrm>
            <a:off x="1383224" y="2388838"/>
            <a:ext cx="7508889" cy="4011312"/>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827088" y="115888"/>
            <a:ext cx="7772400" cy="64928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en-US" altLang="zh-CN" sz="4400" dirty="0">
                <a:ea typeface="华文新魏" panose="02010800040101010101" pitchFamily="2" charset="-122"/>
              </a:rPr>
              <a:t>4</a:t>
            </a:r>
            <a:r>
              <a:rPr lang="zh-CN" altLang="en-US" sz="4400" dirty="0" smtClean="0">
                <a:ea typeface="华文新魏" panose="02010800040101010101" pitchFamily="2" charset="-122"/>
              </a:rPr>
              <a:t>、水下</a:t>
            </a:r>
            <a:r>
              <a:rPr lang="en-US" altLang="zh-CN" sz="4400" dirty="0" smtClean="0">
                <a:ea typeface="华文新魏" panose="02010800040101010101" pitchFamily="2" charset="-122"/>
              </a:rPr>
              <a:t>(</a:t>
            </a:r>
            <a:r>
              <a:rPr lang="zh-CN" altLang="en-US" sz="4400" dirty="0" smtClean="0">
                <a:ea typeface="华文新魏" panose="02010800040101010101" pitchFamily="2" charset="-122"/>
              </a:rPr>
              <a:t>海洋</a:t>
            </a:r>
            <a:r>
              <a:rPr lang="en-US" altLang="zh-CN" sz="4400" dirty="0" smtClean="0">
                <a:ea typeface="华文新魏" panose="02010800040101010101" pitchFamily="2" charset="-122"/>
              </a:rPr>
              <a:t>)</a:t>
            </a:r>
            <a:r>
              <a:rPr lang="zh-CN" altLang="en-US" sz="4400" dirty="0" smtClean="0">
                <a:ea typeface="华文新魏" panose="02010800040101010101" pitchFamily="2" charset="-122"/>
              </a:rPr>
              <a:t>声道</a:t>
            </a:r>
          </a:p>
        </p:txBody>
      </p:sp>
      <p:sp>
        <p:nvSpPr>
          <p:cNvPr id="139267" name="Rectangle 4"/>
          <p:cNvSpPr>
            <a:spLocks noChangeArrowheads="1"/>
          </p:cNvSpPr>
          <p:nvPr/>
        </p:nvSpPr>
        <p:spPr bwMode="auto">
          <a:xfrm>
            <a:off x="900113" y="1268413"/>
            <a:ext cx="7315200" cy="2677656"/>
          </a:xfrm>
          <a:prstGeom prst="rect">
            <a:avLst/>
          </a:prstGeom>
          <a:solidFill>
            <a:schemeClr val="bg1">
              <a:lumMod val="95000"/>
            </a:schemeClr>
          </a:solidFill>
          <a:ln>
            <a:noFill/>
          </a:ln>
          <a:effectLst/>
        </p:spPr>
        <p:txBody>
          <a:bodyPr>
            <a:spAutoFit/>
          </a:bodyPr>
          <a:lstStyle>
            <a:lvl1pPr>
              <a:spcBef>
                <a:spcPct val="20000"/>
              </a:spcBef>
              <a:buClr>
                <a:srgbClr val="215968"/>
              </a:buClr>
              <a:buFont typeface="Wingdings" pitchFamily="2" charset="2"/>
              <a:buChar char="v"/>
              <a:defRPr sz="2800">
                <a:solidFill>
                  <a:srgbClr val="254061"/>
                </a:solidFill>
                <a:latin typeface="Calibri" pitchFamily="34" charset="0"/>
                <a:ea typeface="宋体" pitchFamily="2" charset="-122"/>
              </a:defRPr>
            </a:lvl1pPr>
            <a:lvl2pPr marL="742950" indent="-285750">
              <a:spcBef>
                <a:spcPct val="20000"/>
              </a:spcBef>
              <a:buClr>
                <a:srgbClr val="31859C"/>
              </a:buClr>
              <a:buFont typeface="Wingdings 2" pitchFamily="18" charset="2"/>
              <a:buChar char=""/>
              <a:defRPr sz="2400">
                <a:solidFill>
                  <a:srgbClr val="254061"/>
                </a:solidFill>
                <a:latin typeface="Calibri" pitchFamily="34" charset="0"/>
                <a:ea typeface="宋体" pitchFamily="2" charset="-122"/>
              </a:defRPr>
            </a:lvl2pPr>
            <a:lvl3pPr marL="1143000" indent="-228600">
              <a:spcBef>
                <a:spcPct val="20000"/>
              </a:spcBef>
              <a:buClr>
                <a:srgbClr val="31859C"/>
              </a:buClr>
              <a:buFont typeface="Wingdings" pitchFamily="2" charset="2"/>
              <a:buChar char="Ø"/>
              <a:defRPr sz="2000">
                <a:solidFill>
                  <a:schemeClr val="tx1"/>
                </a:solidFill>
                <a:latin typeface="Calibri" pitchFamily="34" charset="0"/>
                <a:ea typeface="宋体" pitchFamily="2" charset="-122"/>
              </a:defRPr>
            </a:lvl3pPr>
            <a:lvl4pPr marL="1600200" indent="-228600">
              <a:spcBef>
                <a:spcPct val="20000"/>
              </a:spcBef>
              <a:buClr>
                <a:srgbClr val="215968"/>
              </a:buClr>
              <a:buFont typeface="Wingdings 2" pitchFamily="18" charset="2"/>
              <a:buChar char=""/>
              <a:defRPr sz="1600">
                <a:solidFill>
                  <a:schemeClr val="tx1"/>
                </a:solidFill>
                <a:latin typeface="Calibri" pitchFamily="34" charset="0"/>
                <a:ea typeface="宋体" pitchFamily="2" charset="-122"/>
              </a:defRPr>
            </a:lvl4pPr>
            <a:lvl5pPr marL="2057400" indent="-22860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spcBef>
                <a:spcPct val="50000"/>
              </a:spcBef>
              <a:buClrTx/>
              <a:buSzPct val="200000"/>
              <a:buFont typeface="Webdings" pitchFamily="18" charset="2"/>
              <a:buChar char="ô"/>
              <a:defRPr/>
            </a:pPr>
            <a:r>
              <a:rPr lang="zh-CN" altLang="en-US" sz="2400" dirty="0" smtClean="0">
                <a:solidFill>
                  <a:srgbClr val="A50021"/>
                </a:solidFill>
                <a:latin typeface="华文细黑" pitchFamily="2" charset="-122"/>
                <a:ea typeface="华文细黑" pitchFamily="2" charset="-122"/>
              </a:rPr>
              <a:t>水下声道</a:t>
            </a:r>
            <a:r>
              <a:rPr lang="en-US" altLang="zh-CN" sz="2400" dirty="0" smtClean="0">
                <a:solidFill>
                  <a:srgbClr val="3333FF"/>
                </a:solidFill>
                <a:latin typeface="Times New Roman" pitchFamily="18" charset="0"/>
                <a:ea typeface="华文细黑" pitchFamily="2" charset="-122"/>
              </a:rPr>
              <a:t>——</a:t>
            </a:r>
            <a:r>
              <a:rPr lang="zh-CN" altLang="en-US" sz="2400" dirty="0" smtClean="0">
                <a:solidFill>
                  <a:srgbClr val="3333FF"/>
                </a:solidFill>
                <a:latin typeface="Times New Roman" pitchFamily="18" charset="0"/>
                <a:ea typeface="华文细黑" pitchFamily="2" charset="-122"/>
              </a:rPr>
              <a:t>当声波在海洋中传播时，若有一部分声能在海中某一水层内而不溢出该水层，</a:t>
            </a:r>
            <a:r>
              <a:rPr lang="zh-CN" altLang="en-US" sz="2400" dirty="0" smtClean="0">
                <a:solidFill>
                  <a:srgbClr val="3333FF"/>
                </a:solidFill>
                <a:latin typeface="华文细黑" pitchFamily="2" charset="-122"/>
                <a:ea typeface="华文细黑" pitchFamily="2" charset="-122"/>
              </a:rPr>
              <a:t>此水层称为水下声道。</a:t>
            </a:r>
            <a:endParaRPr lang="en-US" altLang="zh-CN" sz="2400" dirty="0" smtClean="0">
              <a:solidFill>
                <a:srgbClr val="3333FF"/>
              </a:solidFill>
              <a:latin typeface="华文细黑" pitchFamily="2" charset="-122"/>
              <a:ea typeface="华文细黑" pitchFamily="2" charset="-122"/>
            </a:endParaRPr>
          </a:p>
          <a:p>
            <a:pPr>
              <a:spcBef>
                <a:spcPct val="50000"/>
              </a:spcBef>
              <a:buClrTx/>
              <a:buSzPct val="200000"/>
              <a:buFont typeface="Webdings" pitchFamily="18" charset="2"/>
              <a:buChar char="ô"/>
              <a:defRPr/>
            </a:pPr>
            <a:r>
              <a:rPr lang="zh-CN" altLang="en-US" sz="2400" dirty="0" smtClean="0">
                <a:solidFill>
                  <a:srgbClr val="3333FF"/>
                </a:solidFill>
                <a:latin typeface="华文细黑" pitchFamily="2" charset="-122"/>
                <a:ea typeface="华文细黑" pitchFamily="2" charset="-122"/>
              </a:rPr>
              <a:t>声道轴：声速分布在极小值深度处的水平线称为声道轴</a:t>
            </a:r>
            <a:endParaRPr lang="en-US" altLang="zh-CN" sz="2400" dirty="0">
              <a:solidFill>
                <a:srgbClr val="3333FF"/>
              </a:solidFill>
              <a:latin typeface="华文细黑" pitchFamily="2" charset="-122"/>
              <a:ea typeface="华文细黑" pitchFamily="2" charset="-122"/>
            </a:endParaRPr>
          </a:p>
          <a:p>
            <a:pPr>
              <a:spcBef>
                <a:spcPct val="50000"/>
              </a:spcBef>
              <a:buClrTx/>
              <a:buSzPct val="200000"/>
              <a:buNone/>
              <a:defRPr/>
            </a:pPr>
            <a:r>
              <a:rPr lang="zh-CN" altLang="en-US" sz="2400" dirty="0">
                <a:solidFill>
                  <a:srgbClr val="3333FF"/>
                </a:solidFill>
                <a:latin typeface="华文细黑" pitchFamily="2" charset="-122"/>
                <a:ea typeface="华文细黑" pitchFamily="2" charset="-122"/>
              </a:rPr>
              <a:t> </a:t>
            </a:r>
            <a:r>
              <a:rPr lang="zh-CN" altLang="en-US" sz="2400" dirty="0" smtClean="0">
                <a:solidFill>
                  <a:srgbClr val="3333FF"/>
                </a:solidFill>
                <a:latin typeface="华文细黑" pitchFamily="2" charset="-122"/>
                <a:ea typeface="华文细黑" pitchFamily="2" charset="-122"/>
              </a:rPr>
              <a:t>       </a:t>
            </a:r>
          </a:p>
        </p:txBody>
      </p:sp>
      <p:graphicFrame>
        <p:nvGraphicFramePr>
          <p:cNvPr id="63492" name="Object 5"/>
          <p:cNvGraphicFramePr>
            <a:graphicFrameLocks noChangeAspect="1"/>
          </p:cNvGraphicFramePr>
          <p:nvPr>
            <p:extLst>
              <p:ext uri="{D42A27DB-BD31-4B8C-83A1-F6EECF244321}">
                <p14:modId xmlns:p14="http://schemas.microsoft.com/office/powerpoint/2010/main" val="2260096549"/>
              </p:ext>
            </p:extLst>
          </p:nvPr>
        </p:nvGraphicFramePr>
        <p:xfrm>
          <a:off x="935679" y="3501727"/>
          <a:ext cx="7772400" cy="3095625"/>
        </p:xfrm>
        <a:graphic>
          <a:graphicData uri="http://schemas.openxmlformats.org/presentationml/2006/ole">
            <mc:AlternateContent xmlns:mc="http://schemas.openxmlformats.org/markup-compatibility/2006">
              <mc:Choice xmlns:v="urn:schemas-microsoft-com:vml" Requires="v">
                <p:oleObj spid="_x0000_s63511" name="Image" r:id="rId4" imgW="4727457" imgH="1883429" progId="Photoshop.Image.7">
                  <p:embed/>
                </p:oleObj>
              </mc:Choice>
              <mc:Fallback>
                <p:oleObj name="Image" r:id="rId4" imgW="4727457" imgH="1883429" progId="Photoshop.Image.7">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5679" y="3501727"/>
                        <a:ext cx="777240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3493"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F2B9E0C8-321B-422F-8326-15652A41D4A6}" type="slidenum">
              <a:rPr lang="en-US" altLang="zh-CN" sz="1800">
                <a:solidFill>
                  <a:srgbClr val="000000"/>
                </a:solidFill>
              </a:rPr>
              <a:pPr eaLnBrk="1" hangingPunct="1">
                <a:spcBef>
                  <a:spcPct val="0"/>
                </a:spcBef>
                <a:buClrTx/>
                <a:buFontTx/>
                <a:buNone/>
              </a:pPr>
              <a:t>31</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838200" y="188913"/>
            <a:ext cx="7772400" cy="6477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smtClean="0">
                <a:ea typeface="华文新魏" panose="02010800040101010101" pitchFamily="2" charset="-122"/>
              </a:rPr>
              <a:t>声波在水下声道中的传播</a:t>
            </a:r>
          </a:p>
        </p:txBody>
      </p:sp>
      <p:sp>
        <p:nvSpPr>
          <p:cNvPr id="65539" name="Rectangle 4"/>
          <p:cNvSpPr>
            <a:spLocks noChangeArrowheads="1"/>
          </p:cNvSpPr>
          <p:nvPr/>
        </p:nvSpPr>
        <p:spPr bwMode="auto">
          <a:xfrm>
            <a:off x="838200" y="1484313"/>
            <a:ext cx="8126413" cy="397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SzPct val="200000"/>
              <a:buFont typeface="Webdings" panose="05030102010509060703" pitchFamily="18" charset="2"/>
              <a:buChar char="ô"/>
            </a:pPr>
            <a:r>
              <a:rPr lang="zh-CN" altLang="en-US">
                <a:solidFill>
                  <a:srgbClr val="3333FF"/>
                </a:solidFill>
                <a:latin typeface="华文细黑" panose="02010600040101010101" pitchFamily="2" charset="-122"/>
                <a:ea typeface="华文细黑" panose="02010600040101010101" pitchFamily="2" charset="-122"/>
              </a:rPr>
              <a:t>水下声道的深度一般在</a:t>
            </a:r>
            <a:r>
              <a:rPr lang="en-US" altLang="zh-CN">
                <a:solidFill>
                  <a:srgbClr val="A50021"/>
                </a:solidFill>
                <a:latin typeface="华文细黑" panose="02010600040101010101" pitchFamily="2" charset="-122"/>
                <a:ea typeface="华文细黑" panose="02010600040101010101" pitchFamily="2" charset="-122"/>
              </a:rPr>
              <a:t>900~1300</a:t>
            </a:r>
            <a:r>
              <a:rPr lang="zh-CN" altLang="en-US">
                <a:solidFill>
                  <a:srgbClr val="3333FF"/>
                </a:solidFill>
                <a:latin typeface="华文细黑" panose="02010600040101010101" pitchFamily="2" charset="-122"/>
                <a:ea typeface="华文细黑" panose="02010600040101010101" pitchFamily="2" charset="-122"/>
              </a:rPr>
              <a:t>米左右；</a:t>
            </a:r>
          </a:p>
          <a:p>
            <a:pPr>
              <a:spcBef>
                <a:spcPct val="50000"/>
              </a:spcBef>
              <a:buClrTx/>
              <a:buSzPct val="200000"/>
              <a:buFont typeface="Webdings" panose="05030102010509060703" pitchFamily="18" charset="2"/>
              <a:buChar char="ô"/>
            </a:pPr>
            <a:endParaRPr lang="zh-CN" altLang="en-US">
              <a:solidFill>
                <a:srgbClr val="3333FF"/>
              </a:solidFill>
              <a:latin typeface="华文细黑" panose="02010600040101010101" pitchFamily="2" charset="-122"/>
              <a:ea typeface="华文细黑" panose="02010600040101010101" pitchFamily="2" charset="-122"/>
            </a:endParaRPr>
          </a:p>
          <a:p>
            <a:pPr>
              <a:spcBef>
                <a:spcPct val="50000"/>
              </a:spcBef>
              <a:buClrTx/>
              <a:buSzPct val="200000"/>
              <a:buFont typeface="Webdings" panose="05030102010509060703" pitchFamily="18" charset="2"/>
              <a:buChar char="ô"/>
            </a:pPr>
            <a:r>
              <a:rPr lang="zh-CN" altLang="en-US">
                <a:solidFill>
                  <a:srgbClr val="3333FF"/>
                </a:solidFill>
                <a:latin typeface="华文细黑" panose="02010600040101010101" pitchFamily="2" charset="-122"/>
                <a:ea typeface="华文细黑" panose="02010600040101010101" pitchFamily="2" charset="-122"/>
              </a:rPr>
              <a:t>声波在水下声道中的传播距离可达</a:t>
            </a:r>
            <a:r>
              <a:rPr lang="zh-CN" altLang="en-US">
                <a:solidFill>
                  <a:srgbClr val="A50021"/>
                </a:solidFill>
                <a:latin typeface="华文细黑" panose="02010600040101010101" pitchFamily="2" charset="-122"/>
                <a:ea typeface="华文细黑" panose="02010600040101010101" pitchFamily="2" charset="-122"/>
              </a:rPr>
              <a:t>几千公里</a:t>
            </a:r>
            <a:r>
              <a:rPr lang="zh-CN" altLang="en-US">
                <a:solidFill>
                  <a:srgbClr val="3333FF"/>
                </a:solidFill>
                <a:latin typeface="华文细黑" panose="02010600040101010101" pitchFamily="2" charset="-122"/>
                <a:ea typeface="华文细黑" panose="02010600040101010101" pitchFamily="2" charset="-122"/>
              </a:rPr>
              <a:t>，低频声波甚至能传播</a:t>
            </a:r>
            <a:r>
              <a:rPr lang="zh-CN" altLang="en-US">
                <a:solidFill>
                  <a:srgbClr val="A50021"/>
                </a:solidFill>
                <a:latin typeface="华文细黑" panose="02010600040101010101" pitchFamily="2" charset="-122"/>
                <a:ea typeface="华文细黑" panose="02010600040101010101" pitchFamily="2" charset="-122"/>
              </a:rPr>
              <a:t>上万公里</a:t>
            </a:r>
            <a:r>
              <a:rPr lang="zh-CN" altLang="en-US">
                <a:solidFill>
                  <a:srgbClr val="3333FF"/>
                </a:solidFill>
                <a:latin typeface="华文细黑" panose="02010600040101010101" pitchFamily="2" charset="-122"/>
                <a:ea typeface="华文细黑" panose="02010600040101010101" pitchFamily="2" charset="-122"/>
              </a:rPr>
              <a:t>远。</a:t>
            </a:r>
          </a:p>
          <a:p>
            <a:pPr>
              <a:spcBef>
                <a:spcPct val="50000"/>
              </a:spcBef>
              <a:buClrTx/>
              <a:buSzPct val="200000"/>
              <a:buFont typeface="Webdings" panose="05030102010509060703" pitchFamily="18" charset="2"/>
              <a:buChar char="ô"/>
            </a:pPr>
            <a:endParaRPr lang="zh-CN" altLang="en-US">
              <a:solidFill>
                <a:srgbClr val="3333FF"/>
              </a:solidFill>
              <a:latin typeface="华文细黑" panose="02010600040101010101" pitchFamily="2" charset="-122"/>
              <a:ea typeface="华文细黑" panose="02010600040101010101" pitchFamily="2" charset="-122"/>
            </a:endParaRPr>
          </a:p>
          <a:p>
            <a:pPr>
              <a:spcBef>
                <a:spcPct val="50000"/>
              </a:spcBef>
              <a:buClrTx/>
              <a:buSzPct val="200000"/>
              <a:buFont typeface="Webdings" panose="05030102010509060703" pitchFamily="18" charset="2"/>
              <a:buChar char="ô"/>
            </a:pPr>
            <a:r>
              <a:rPr lang="zh-CN" altLang="en-US">
                <a:solidFill>
                  <a:srgbClr val="3333FF"/>
                </a:solidFill>
                <a:latin typeface="华文细黑" panose="02010600040101010101" pitchFamily="2" charset="-122"/>
                <a:ea typeface="华文细黑" panose="02010600040101010101" pitchFamily="2" charset="-122"/>
              </a:rPr>
              <a:t>在水下通讯，营救，海啸预报等方面有重要意义；</a:t>
            </a:r>
          </a:p>
        </p:txBody>
      </p:sp>
      <p:sp>
        <p:nvSpPr>
          <p:cNvPr id="6554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E5A91454-2C40-40FD-B0ED-339C47DD88CF}" type="slidenum">
              <a:rPr lang="en-US" altLang="zh-CN" sz="1800">
                <a:solidFill>
                  <a:srgbClr val="000000"/>
                </a:solidFill>
              </a:rPr>
              <a:pPr eaLnBrk="1" hangingPunct="1">
                <a:spcBef>
                  <a:spcPct val="0"/>
                </a:spcBef>
                <a:buClrTx/>
                <a:buFontTx/>
                <a:buNone/>
              </a:pPr>
              <a:t>32</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endParaRPr lang="zh-CN" altLang="en-US" smtClean="0"/>
          </a:p>
        </p:txBody>
      </p:sp>
      <p:sp>
        <p:nvSpPr>
          <p:cNvPr id="66563" name="内容占位符 2"/>
          <p:cNvSpPr>
            <a:spLocks noGrp="1"/>
          </p:cNvSpPr>
          <p:nvPr>
            <p:ph idx="1"/>
          </p:nvPr>
        </p:nvSpPr>
        <p:spPr>
          <a:xfrm>
            <a:off x="900113" y="1052513"/>
            <a:ext cx="7993062" cy="5545137"/>
          </a:xfrm>
        </p:spPr>
        <p:txBody>
          <a:bodyPr/>
          <a:lstStyle/>
          <a:p>
            <a:endParaRPr lang="zh-CN" altLang="en-US" smtClean="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63" y="857250"/>
            <a:ext cx="8350250" cy="602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p:cNvSpPr>
            <a:spLocks noChangeArrowheads="1"/>
          </p:cNvSpPr>
          <p:nvPr/>
        </p:nvSpPr>
        <p:spPr bwMode="auto">
          <a:xfrm>
            <a:off x="914400" y="1052513"/>
            <a:ext cx="769620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SzPct val="200000"/>
              <a:buFont typeface="Webdings" panose="05030102010509060703" pitchFamily="18" charset="2"/>
              <a:buChar char="ô"/>
            </a:pPr>
            <a:r>
              <a:rPr lang="zh-CN" altLang="en-US" dirty="0">
                <a:solidFill>
                  <a:srgbClr val="3333FF"/>
                </a:solidFill>
                <a:latin typeface="华文细黑" panose="02010600040101010101" pitchFamily="2" charset="-122"/>
                <a:ea typeface="华文细黑" panose="02010600040101010101" pitchFamily="2" charset="-122"/>
              </a:rPr>
              <a:t>进行海底地质勘探时，通过测量海底各地层中的声速，可判断出海底的地质构造。</a:t>
            </a:r>
          </a:p>
        </p:txBody>
      </p:sp>
      <p:sp>
        <p:nvSpPr>
          <p:cNvPr id="67587" name="Rectangle 2"/>
          <p:cNvSpPr>
            <a:spLocks noGrp="1" noChangeArrowheads="1"/>
          </p:cNvSpPr>
          <p:nvPr>
            <p:ph type="title"/>
          </p:nvPr>
        </p:nvSpPr>
        <p:spPr>
          <a:xfrm>
            <a:off x="838200" y="115888"/>
            <a:ext cx="77724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en-US" altLang="zh-CN" sz="4400" dirty="0">
                <a:ea typeface="华文新魏" panose="02010800040101010101" pitchFamily="2" charset="-122"/>
              </a:rPr>
              <a:t>5</a:t>
            </a:r>
            <a:r>
              <a:rPr lang="zh-CN" altLang="en-US" sz="4400" dirty="0" smtClean="0">
                <a:ea typeface="华文新魏" panose="02010800040101010101" pitchFamily="2" charset="-122"/>
              </a:rPr>
              <a:t>、海底地层中声波传播</a:t>
            </a:r>
          </a:p>
        </p:txBody>
      </p:sp>
      <p:pic>
        <p:nvPicPr>
          <p:cNvPr id="67588" name="Picture 6" descr="地震测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209800"/>
            <a:ext cx="6858000" cy="411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20E41359-9448-4D4A-9BCA-EFAD8FCF08FE}" type="slidenum">
              <a:rPr lang="en-US" altLang="zh-CN" sz="1800">
                <a:solidFill>
                  <a:srgbClr val="000000"/>
                </a:solidFill>
              </a:rPr>
              <a:pPr eaLnBrk="1" hangingPunct="1">
                <a:spcBef>
                  <a:spcPct val="0"/>
                </a:spcBef>
                <a:buClrTx/>
                <a:buFontTx/>
                <a:buNone/>
              </a:pPr>
              <a:t>34</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755650" y="188913"/>
            <a:ext cx="7772400" cy="6477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smtClean="0">
                <a:ea typeface="华文新魏" panose="02010800040101010101" pitchFamily="2" charset="-122"/>
              </a:rPr>
              <a:t>海底沉积物类型与声速</a:t>
            </a:r>
          </a:p>
        </p:txBody>
      </p:sp>
      <p:graphicFrame>
        <p:nvGraphicFramePr>
          <p:cNvPr id="444583" name="Group 167"/>
          <p:cNvGraphicFramePr>
            <a:graphicFrameLocks noGrp="1"/>
          </p:cNvGraphicFramePr>
          <p:nvPr/>
        </p:nvGraphicFramePr>
        <p:xfrm>
          <a:off x="762000" y="1930400"/>
          <a:ext cx="7543800" cy="3333751"/>
        </p:xfrm>
        <a:graphic>
          <a:graphicData uri="http://schemas.openxmlformats.org/drawingml/2006/table">
            <a:tbl>
              <a:tblPr/>
              <a:tblGrid>
                <a:gridCol w="12192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914400">
                  <a:extLst>
                    <a:ext uri="{9D8B030D-6E8A-4147-A177-3AD203B41FA5}">
                      <a16:colId xmlns:a16="http://schemas.microsoft.com/office/drawing/2014/main" val="20006"/>
                    </a:ext>
                  </a:extLst>
                </a:gridCol>
              </a:tblGrid>
              <a:tr h="457209">
                <a:tc rowSpan="2">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smtClean="0">
                          <a:ln>
                            <a:noFill/>
                          </a:ln>
                          <a:solidFill>
                            <a:schemeClr val="tx1"/>
                          </a:solidFill>
                          <a:effectLst/>
                          <a:latin typeface="华文细黑" pitchFamily="2" charset="-122"/>
                          <a:ea typeface="华文细黑" pitchFamily="2" charset="-122"/>
                        </a:rPr>
                        <a:t>沉积物类型</a:t>
                      </a:r>
                    </a:p>
                  </a:txBody>
                  <a:tcPr marT="45721" marB="45721"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smtClean="0">
                          <a:ln>
                            <a:noFill/>
                          </a:ln>
                          <a:solidFill>
                            <a:schemeClr val="tx1"/>
                          </a:solidFill>
                          <a:effectLst/>
                          <a:latin typeface="华文细黑" pitchFamily="2" charset="-122"/>
                          <a:ea typeface="华文细黑" pitchFamily="2" charset="-122"/>
                        </a:rPr>
                        <a:t>颗粒的</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smtClean="0">
                          <a:ln>
                            <a:noFill/>
                          </a:ln>
                          <a:solidFill>
                            <a:schemeClr val="tx1"/>
                          </a:solidFill>
                          <a:effectLst/>
                          <a:latin typeface="华文细黑" pitchFamily="2" charset="-122"/>
                          <a:ea typeface="华文细黑" pitchFamily="2" charset="-122"/>
                        </a:rPr>
                        <a:t>直径</a:t>
                      </a:r>
                    </a:p>
                  </a:txBody>
                  <a:tcPr marT="45721" marB="4572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smtClean="0">
                          <a:ln>
                            <a:noFill/>
                          </a:ln>
                          <a:solidFill>
                            <a:schemeClr val="tx1"/>
                          </a:solidFill>
                          <a:effectLst/>
                          <a:latin typeface="华文细黑" pitchFamily="2" charset="-122"/>
                          <a:ea typeface="华文细黑" pitchFamily="2" charset="-122"/>
                        </a:rPr>
                        <a:t>沉积物的含量</a:t>
                      </a:r>
                    </a:p>
                  </a:txBody>
                  <a:tcPr marT="45721" marB="4572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rowSpan="2">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细黑" pitchFamily="2" charset="-122"/>
                          <a:ea typeface="华文细黑" pitchFamily="2" charset="-122"/>
                        </a:rPr>
                        <a:t>密度</a:t>
                      </a:r>
                    </a:p>
                  </a:txBody>
                  <a:tcPr marT="45721" marB="4572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rgbClr val="006600"/>
                          </a:solidFill>
                          <a:effectLst/>
                          <a:latin typeface="华文细黑" pitchFamily="2" charset="-122"/>
                          <a:ea typeface="华文细黑" pitchFamily="2" charset="-122"/>
                        </a:rPr>
                        <a:t>声速</a:t>
                      </a:r>
                    </a:p>
                  </a:txBody>
                  <a:tcPr marT="45721" marB="45721"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7224">
                <a:tc vMerge="1">
                  <a:txBody>
                    <a:bodyPr/>
                    <a:lstStyle/>
                    <a:p>
                      <a:endParaRPr lang="zh-CN" altLang="en-US"/>
                    </a:p>
                  </a:txBody>
                  <a:tcPr/>
                </a:tc>
                <a:tc vMerge="1">
                  <a:txBody>
                    <a:bodyPr/>
                    <a:lstStyle/>
                    <a:p>
                      <a:endParaRPr lang="zh-CN" altLang="en-US"/>
                    </a:p>
                  </a:txBody>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smtClean="0">
                          <a:ln>
                            <a:noFill/>
                          </a:ln>
                          <a:solidFill>
                            <a:schemeClr val="tx1"/>
                          </a:solidFill>
                          <a:effectLst/>
                          <a:latin typeface="华文细黑" pitchFamily="2" charset="-122"/>
                          <a:ea typeface="华文细黑" pitchFamily="2" charset="-122"/>
                        </a:rPr>
                        <a:t>沙</a:t>
                      </a:r>
                    </a:p>
                  </a:txBody>
                  <a:tcPr marT="45721" marB="4572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smtClean="0">
                          <a:ln>
                            <a:noFill/>
                          </a:ln>
                          <a:solidFill>
                            <a:schemeClr val="tx1"/>
                          </a:solidFill>
                          <a:effectLst/>
                          <a:latin typeface="华文细黑" pitchFamily="2" charset="-122"/>
                          <a:ea typeface="华文细黑" pitchFamily="2" charset="-122"/>
                        </a:rPr>
                        <a:t>淤泥</a:t>
                      </a:r>
                    </a:p>
                  </a:txBody>
                  <a:tcPr marT="45721" marB="4572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华文细黑" pitchFamily="2" charset="-122"/>
                          <a:ea typeface="华文细黑" pitchFamily="2" charset="-122"/>
                        </a:rPr>
                        <a:t>粘土</a:t>
                      </a:r>
                    </a:p>
                  </a:txBody>
                  <a:tcPr marT="45721" marB="45721"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1"/>
                  </a:ext>
                </a:extLst>
              </a:tr>
              <a:tr h="896129">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smtClean="0">
                          <a:ln>
                            <a:noFill/>
                          </a:ln>
                          <a:solidFill>
                            <a:schemeClr val="tx1"/>
                          </a:solidFill>
                          <a:effectLst/>
                          <a:latin typeface="华文细黑" pitchFamily="2" charset="-122"/>
                          <a:ea typeface="华文细黑" pitchFamily="2" charset="-122"/>
                        </a:rPr>
                        <a:t>大陆架</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smtClean="0">
                          <a:ln>
                            <a:noFill/>
                          </a:ln>
                          <a:solidFill>
                            <a:schemeClr val="tx1"/>
                          </a:solidFill>
                          <a:effectLst/>
                          <a:latin typeface="华文细黑" pitchFamily="2" charset="-122"/>
                          <a:ea typeface="华文细黑" pitchFamily="2" charset="-122"/>
                        </a:rPr>
                        <a:t>粗砂</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0.530mm</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100%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_</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_</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2.03</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smtClean="0">
                          <a:ln>
                            <a:noFill/>
                          </a:ln>
                          <a:solidFill>
                            <a:srgbClr val="006600"/>
                          </a:solidFill>
                          <a:effectLst/>
                          <a:latin typeface="华文细黑" pitchFamily="2" charset="-122"/>
                          <a:ea typeface="华文细黑" pitchFamily="2" charset="-122"/>
                        </a:rPr>
                        <a:t>1836</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6129">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smtClean="0">
                          <a:ln>
                            <a:noFill/>
                          </a:ln>
                          <a:solidFill>
                            <a:schemeClr val="tx1"/>
                          </a:solidFill>
                          <a:effectLst/>
                          <a:latin typeface="华文细黑" pitchFamily="2" charset="-122"/>
                          <a:ea typeface="华文细黑" pitchFamily="2" charset="-122"/>
                        </a:rPr>
                        <a:t>大陆架</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smtClean="0">
                          <a:ln>
                            <a:noFill/>
                          </a:ln>
                          <a:solidFill>
                            <a:schemeClr val="tx1"/>
                          </a:solidFill>
                          <a:effectLst/>
                          <a:latin typeface="华文细黑" pitchFamily="2" charset="-122"/>
                          <a:ea typeface="华文细黑" pitchFamily="2" charset="-122"/>
                        </a:rPr>
                        <a:t>细纱</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0.153mm</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88.1%</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6.3%</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7.1%</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rPr>
                        <a:t>1.98</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smtClean="0">
                          <a:ln>
                            <a:noFill/>
                          </a:ln>
                          <a:solidFill>
                            <a:srgbClr val="006600"/>
                          </a:solidFill>
                          <a:effectLst/>
                          <a:latin typeface="华文细黑" pitchFamily="2" charset="-122"/>
                          <a:ea typeface="华文细黑" pitchFamily="2" charset="-122"/>
                        </a:rPr>
                        <a:t>1742</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7060">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a:ea typeface="华文细黑" pitchFamily="2" charset="-122"/>
                        </a:rPr>
                        <a:t>…</a:t>
                      </a:r>
                      <a:endParaRPr kumimoji="1" lang="en-US" altLang="zh-CN" sz="2400" b="0" i="0" u="none" strike="noStrike" cap="none" normalizeH="0" baseline="0" smtClean="0">
                        <a:ln>
                          <a:noFill/>
                        </a:ln>
                        <a:solidFill>
                          <a:schemeClr val="tx1"/>
                        </a:solidFill>
                        <a:effectLst/>
                        <a:latin typeface="华文细黑" pitchFamily="2" charset="-122"/>
                        <a:ea typeface="华文细黑" pitchFamily="2" charset="-122"/>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a:ea typeface="华文细黑" pitchFamily="2" charset="-122"/>
                        </a:rPr>
                        <a:t>…</a:t>
                      </a:r>
                      <a:endParaRPr kumimoji="1" lang="en-US" altLang="zh-CN" sz="2400" b="0" i="0" u="none" strike="noStrike" cap="none" normalizeH="0" baseline="0" smtClean="0">
                        <a:ln>
                          <a:noFill/>
                        </a:ln>
                        <a:solidFill>
                          <a:schemeClr val="tx1"/>
                        </a:solidFill>
                        <a:effectLst/>
                        <a:latin typeface="华文细黑" pitchFamily="2" charset="-122"/>
                        <a:ea typeface="华文细黑" pitchFamily="2" charset="-122"/>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a:ea typeface="华文细黑" pitchFamily="2" charset="-122"/>
                        </a:rPr>
                        <a:t>…</a:t>
                      </a:r>
                      <a:endParaRPr kumimoji="1" lang="en-US" altLang="zh-CN" sz="2400" b="0" i="0" u="none" strike="noStrike" cap="none" normalizeH="0" baseline="0" smtClean="0">
                        <a:ln>
                          <a:noFill/>
                        </a:ln>
                        <a:solidFill>
                          <a:schemeClr val="tx1"/>
                        </a:solidFill>
                        <a:effectLst/>
                        <a:latin typeface="华文细黑" pitchFamily="2" charset="-122"/>
                        <a:ea typeface="华文细黑" pitchFamily="2" charset="-122"/>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a:ea typeface="华文细黑" pitchFamily="2" charset="-122"/>
                        </a:rPr>
                        <a:t>…</a:t>
                      </a:r>
                      <a:endParaRPr kumimoji="1" lang="en-US" altLang="zh-CN" sz="2400" b="0" i="0" u="none" strike="noStrike" cap="none" normalizeH="0" baseline="0" smtClean="0">
                        <a:ln>
                          <a:noFill/>
                        </a:ln>
                        <a:solidFill>
                          <a:schemeClr val="tx1"/>
                        </a:solidFill>
                        <a:effectLst/>
                        <a:latin typeface="华文细黑" pitchFamily="2" charset="-122"/>
                        <a:ea typeface="华文细黑" pitchFamily="2" charset="-122"/>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a:ea typeface="华文细黑" pitchFamily="2" charset="-122"/>
                        </a:rPr>
                        <a:t>…</a:t>
                      </a:r>
                      <a:endParaRPr kumimoji="1" lang="en-US" altLang="zh-CN" sz="2400" b="0" i="0" u="none" strike="noStrike" cap="none" normalizeH="0" baseline="0" smtClean="0">
                        <a:ln>
                          <a:noFill/>
                        </a:ln>
                        <a:solidFill>
                          <a:schemeClr val="tx1"/>
                        </a:solidFill>
                        <a:effectLst/>
                        <a:latin typeface="华文细黑" pitchFamily="2" charset="-122"/>
                        <a:ea typeface="华文细黑" pitchFamily="2" charset="-122"/>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a:ea typeface="华文细黑" pitchFamily="2" charset="-122"/>
                        </a:rPr>
                        <a:t>…</a:t>
                      </a:r>
                      <a:endParaRPr kumimoji="1" lang="en-US" altLang="zh-CN" sz="2400" b="0" i="0" u="none" strike="noStrike" cap="none" normalizeH="0" baseline="0" dirty="0" smtClean="0">
                        <a:ln>
                          <a:noFill/>
                        </a:ln>
                        <a:solidFill>
                          <a:schemeClr val="tx1"/>
                        </a:solidFill>
                        <a:effectLst/>
                        <a:latin typeface="华文细黑" pitchFamily="2" charset="-122"/>
                        <a:ea typeface="华文细黑" pitchFamily="2" charset="-122"/>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smtClean="0">
                          <a:ln>
                            <a:noFill/>
                          </a:ln>
                          <a:solidFill>
                            <a:srgbClr val="006600"/>
                          </a:solidFill>
                          <a:effectLst/>
                          <a:latin typeface="Times New Roman"/>
                          <a:ea typeface="华文细黑" pitchFamily="2" charset="-122"/>
                        </a:rPr>
                        <a:t>…</a:t>
                      </a:r>
                      <a:endParaRPr kumimoji="1" lang="en-US" altLang="zh-CN" sz="2400" b="1" i="0" u="none" strike="noStrike" cap="none" normalizeH="0" baseline="0" dirty="0" smtClean="0">
                        <a:ln>
                          <a:noFill/>
                        </a:ln>
                        <a:solidFill>
                          <a:srgbClr val="006600"/>
                        </a:solidFill>
                        <a:effectLst/>
                        <a:latin typeface="华文细黑" pitchFamily="2" charset="-122"/>
                        <a:ea typeface="华文细黑" pitchFamily="2" charset="-122"/>
                      </a:endParaRP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9681"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FCDBFFA3-FDA0-4851-92B2-05557E373B67}" type="slidenum">
              <a:rPr lang="en-US" altLang="zh-CN" sz="1800">
                <a:solidFill>
                  <a:srgbClr val="000000"/>
                </a:solidFill>
              </a:rPr>
              <a:pPr eaLnBrk="1" hangingPunct="1">
                <a:spcBef>
                  <a:spcPct val="0"/>
                </a:spcBef>
                <a:buClrTx/>
                <a:buFontTx/>
                <a:buNone/>
              </a:pPr>
              <a:t>35</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内容占位符 2"/>
          <p:cNvSpPr>
            <a:spLocks noGrp="1"/>
          </p:cNvSpPr>
          <p:nvPr>
            <p:ph idx="1"/>
          </p:nvPr>
        </p:nvSpPr>
        <p:spPr>
          <a:xfrm>
            <a:off x="900113" y="1052513"/>
            <a:ext cx="7993062" cy="5545137"/>
          </a:xfrm>
        </p:spPr>
        <p:txBody>
          <a:bodyPr/>
          <a:lstStyle/>
          <a:p>
            <a:pPr marL="0" indent="0">
              <a:lnSpc>
                <a:spcPct val="120000"/>
              </a:lnSpc>
              <a:spcBef>
                <a:spcPct val="50000"/>
              </a:spcBef>
              <a:buFont typeface="Wingdings" panose="05000000000000000000" pitchFamily="2" charset="2"/>
              <a:buNone/>
            </a:pPr>
            <a:endParaRPr lang="en-US" altLang="zh-CN" sz="2400" dirty="0" smtClean="0">
              <a:solidFill>
                <a:srgbClr val="3333FF"/>
              </a:solidFill>
              <a:latin typeface="华文细黑" panose="02010600040101010101" pitchFamily="2" charset="-122"/>
              <a:ea typeface="华文细黑" panose="02010600040101010101" pitchFamily="2" charset="-122"/>
            </a:endParaRPr>
          </a:p>
          <a:p>
            <a:pPr marL="0" indent="0">
              <a:lnSpc>
                <a:spcPct val="120000"/>
              </a:lnSpc>
              <a:spcBef>
                <a:spcPct val="50000"/>
              </a:spcBef>
              <a:buFont typeface="Wingdings" panose="05000000000000000000" pitchFamily="2" charset="2"/>
              <a:buNone/>
            </a:pPr>
            <a:endParaRPr lang="en-US" altLang="zh-CN" sz="2400" dirty="0" smtClean="0">
              <a:solidFill>
                <a:srgbClr val="3333FF"/>
              </a:solidFill>
              <a:latin typeface="华文细黑" panose="02010600040101010101" pitchFamily="2" charset="-122"/>
              <a:ea typeface="华文细黑" panose="02010600040101010101" pitchFamily="2" charset="-122"/>
            </a:endParaRPr>
          </a:p>
        </p:txBody>
      </p:sp>
      <p:sp>
        <p:nvSpPr>
          <p:cNvPr id="70659" name="Rectangle 2"/>
          <p:cNvSpPr>
            <a:spLocks noGrp="1" noChangeArrowheads="1"/>
          </p:cNvSpPr>
          <p:nvPr>
            <p:ph type="title"/>
          </p:nvPr>
        </p:nvSpPr>
        <p:spPr>
          <a:xfrm>
            <a:off x="838200" y="115888"/>
            <a:ext cx="77724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en-US" altLang="zh-CN" sz="4400" dirty="0">
                <a:ea typeface="华文新魏" panose="02010800040101010101" pitchFamily="2" charset="-122"/>
              </a:rPr>
              <a:t>6</a:t>
            </a:r>
            <a:r>
              <a:rPr lang="zh-CN" altLang="en-US" sz="4400" dirty="0" smtClean="0">
                <a:ea typeface="华文新魏" panose="02010800040101010101" pitchFamily="2" charset="-122"/>
              </a:rPr>
              <a:t>、海洋噪声</a:t>
            </a:r>
          </a:p>
        </p:txBody>
      </p:sp>
      <p:sp>
        <p:nvSpPr>
          <p:cNvPr id="7066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EC4B4889-25AA-422D-9781-D4861C29027D}" type="slidenum">
              <a:rPr lang="en-US" altLang="zh-CN" sz="1800">
                <a:solidFill>
                  <a:srgbClr val="000000"/>
                </a:solidFill>
              </a:rPr>
              <a:pPr eaLnBrk="1" hangingPunct="1">
                <a:spcBef>
                  <a:spcPct val="0"/>
                </a:spcBef>
                <a:buClrTx/>
                <a:buFontTx/>
                <a:buNone/>
              </a:pPr>
              <a:t>36</a:t>
            </a:fld>
            <a:endParaRPr lang="en-US" altLang="zh-CN" sz="1800" dirty="0">
              <a:solidFill>
                <a:srgbClr val="000000"/>
              </a:solidFill>
            </a:endParaRPr>
          </a:p>
        </p:txBody>
      </p:sp>
      <p:sp>
        <p:nvSpPr>
          <p:cNvPr id="2" name="矩形 1"/>
          <p:cNvSpPr/>
          <p:nvPr/>
        </p:nvSpPr>
        <p:spPr>
          <a:xfrm>
            <a:off x="1187450" y="4937125"/>
            <a:ext cx="7272338" cy="1012825"/>
          </a:xfrm>
          <a:prstGeom prst="rect">
            <a:avLst/>
          </a:prstGeom>
          <a:solidFill>
            <a:schemeClr val="bg1">
              <a:lumMod val="95000"/>
            </a:schemeClr>
          </a:solidFill>
        </p:spPr>
        <p:txBody>
          <a:bodyPr>
            <a:spAutoFit/>
          </a:bodyPr>
          <a:lstStyle/>
          <a:p>
            <a:pPr>
              <a:lnSpc>
                <a:spcPct val="130000"/>
              </a:lnSpc>
              <a:defRPr/>
            </a:pPr>
            <a:r>
              <a:rPr lang="zh-CN" altLang="en-US" sz="2400" dirty="0">
                <a:solidFill>
                  <a:srgbClr val="3333FF"/>
                </a:solidFill>
                <a:latin typeface="华文细黑" pitchFamily="2" charset="-122"/>
                <a:ea typeface="华文细黑" pitchFamily="2" charset="-122"/>
              </a:rPr>
              <a:t>海洋环境噪声是指由海洋中大量的各种各样的噪声源发出的声波构成的，它是声纳设备的一种背景干扰。  </a:t>
            </a:r>
            <a:endParaRPr lang="zh-CN" altLang="en-US" sz="2400" dirty="0"/>
          </a:p>
        </p:txBody>
      </p:sp>
      <p:sp>
        <p:nvSpPr>
          <p:cNvPr id="4" name="矩形 3"/>
          <p:cNvSpPr/>
          <p:nvPr/>
        </p:nvSpPr>
        <p:spPr>
          <a:xfrm>
            <a:off x="1187450" y="3124200"/>
            <a:ext cx="7272338" cy="1384300"/>
          </a:xfrm>
          <a:prstGeom prst="rect">
            <a:avLst/>
          </a:prstGeom>
          <a:solidFill>
            <a:schemeClr val="bg1">
              <a:lumMod val="95000"/>
            </a:schemeClr>
          </a:solidFill>
        </p:spPr>
        <p:txBody>
          <a:bodyPr>
            <a:spAutoFit/>
          </a:bodyPr>
          <a:lstStyle/>
          <a:p>
            <a:pPr marL="342900" indent="-342900">
              <a:spcBef>
                <a:spcPct val="50000"/>
              </a:spcBef>
              <a:buSzPct val="100000"/>
              <a:buFont typeface="Wingdings" panose="05000000000000000000" pitchFamily="2" charset="2"/>
              <a:buChar char="Ø"/>
              <a:defRPr/>
            </a:pPr>
            <a:r>
              <a:rPr lang="zh-CN" altLang="en-US" sz="2400" dirty="0">
                <a:solidFill>
                  <a:srgbClr val="3333FF"/>
                </a:solidFill>
                <a:latin typeface="华文细黑" pitchFamily="2" charset="-122"/>
                <a:ea typeface="华文细黑" pitchFamily="2" charset="-122"/>
              </a:rPr>
              <a:t>海洋动力噪声，如风吹在海面上引起的噪声，流过海底的海流、碎浪及降雨引起的声响；</a:t>
            </a:r>
            <a:endParaRPr lang="en-US" altLang="zh-CN" sz="2400" dirty="0">
              <a:solidFill>
                <a:srgbClr val="3333FF"/>
              </a:solidFill>
              <a:latin typeface="华文细黑" pitchFamily="2" charset="-122"/>
              <a:ea typeface="华文细黑" pitchFamily="2" charset="-122"/>
            </a:endParaRPr>
          </a:p>
          <a:p>
            <a:pPr marL="342900" indent="-342900">
              <a:spcBef>
                <a:spcPct val="50000"/>
              </a:spcBef>
              <a:buSzPct val="100000"/>
              <a:buFont typeface="Wingdings" panose="05000000000000000000" pitchFamily="2" charset="2"/>
              <a:buChar char="Ø"/>
              <a:defRPr/>
            </a:pPr>
            <a:r>
              <a:rPr lang="zh-CN" altLang="en-US" sz="2400" dirty="0">
                <a:solidFill>
                  <a:srgbClr val="3333FF"/>
                </a:solidFill>
                <a:latin typeface="华文细黑" pitchFamily="2" charset="-122"/>
                <a:ea typeface="华文细黑" pitchFamily="2" charset="-122"/>
              </a:rPr>
              <a:t>生物噪声。</a:t>
            </a:r>
          </a:p>
        </p:txBody>
      </p:sp>
      <p:sp>
        <p:nvSpPr>
          <p:cNvPr id="5" name="矩形 4"/>
          <p:cNvSpPr/>
          <p:nvPr/>
        </p:nvSpPr>
        <p:spPr>
          <a:xfrm>
            <a:off x="1187450" y="1125538"/>
            <a:ext cx="7272338" cy="1200150"/>
          </a:xfrm>
          <a:prstGeom prst="rect">
            <a:avLst/>
          </a:prstGeom>
          <a:solidFill>
            <a:schemeClr val="bg1">
              <a:lumMod val="95000"/>
            </a:schemeClr>
          </a:solidFill>
        </p:spPr>
        <p:txBody>
          <a:bodyPr>
            <a:spAutoFit/>
          </a:bodyPr>
          <a:lstStyle/>
          <a:p>
            <a:pPr>
              <a:defRPr/>
            </a:pPr>
            <a:r>
              <a:rPr lang="zh-CN" altLang="en-US" sz="2400" dirty="0">
                <a:solidFill>
                  <a:srgbClr val="3333FF"/>
                </a:solidFill>
                <a:latin typeface="华文细黑" pitchFamily="2" charset="-122"/>
                <a:ea typeface="华文细黑" pitchFamily="2" charset="-122"/>
              </a:rPr>
              <a:t>        海洋是不平静的，存在着各种各样的噪声。就水声学研究范畴而言，水中噪声分为</a:t>
            </a:r>
            <a:r>
              <a:rPr lang="zh-CN" altLang="en-US" sz="2400" b="1" dirty="0">
                <a:solidFill>
                  <a:srgbClr val="FF0000"/>
                </a:solidFill>
                <a:latin typeface="华文细黑" pitchFamily="2" charset="-122"/>
                <a:ea typeface="华文细黑" pitchFamily="2" charset="-122"/>
              </a:rPr>
              <a:t>环境噪声</a:t>
            </a:r>
            <a:r>
              <a:rPr lang="zh-CN" altLang="en-US" sz="2400" dirty="0">
                <a:solidFill>
                  <a:srgbClr val="3333FF"/>
                </a:solidFill>
                <a:latin typeface="华文细黑" pitchFamily="2" charset="-122"/>
                <a:ea typeface="华文细黑" pitchFamily="2" charset="-122"/>
              </a:rPr>
              <a:t>和</a:t>
            </a:r>
            <a:r>
              <a:rPr lang="zh-CN" altLang="en-US" sz="2400" b="1" dirty="0">
                <a:solidFill>
                  <a:srgbClr val="FF0000"/>
                </a:solidFill>
                <a:latin typeface="华文细黑" pitchFamily="2" charset="-122"/>
                <a:ea typeface="华文细黑" pitchFamily="2" charset="-122"/>
              </a:rPr>
              <a:t>技术噪声</a:t>
            </a:r>
            <a:r>
              <a:rPr lang="zh-CN" altLang="en-US" sz="2400" dirty="0">
                <a:solidFill>
                  <a:srgbClr val="3333FF"/>
                </a:solidFill>
                <a:latin typeface="华文细黑" pitchFamily="2" charset="-122"/>
                <a:ea typeface="华文细黑" pitchFamily="2" charset="-122"/>
              </a:rPr>
              <a:t>两大类。</a:t>
            </a:r>
            <a:endParaRPr lang="zh-CN" altLang="en-US" sz="2400" dirty="0"/>
          </a:p>
        </p:txBody>
      </p:sp>
      <p:sp>
        <p:nvSpPr>
          <p:cNvPr id="70664" name="矩形 5"/>
          <p:cNvSpPr>
            <a:spLocks noChangeArrowheads="1"/>
          </p:cNvSpPr>
          <p:nvPr/>
        </p:nvSpPr>
        <p:spPr bwMode="auto">
          <a:xfrm>
            <a:off x="1187450" y="2644775"/>
            <a:ext cx="2954338"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20000"/>
              </a:lnSpc>
              <a:spcBef>
                <a:spcPct val="50000"/>
              </a:spcBef>
              <a:buClrTx/>
              <a:buFont typeface="Wingdings" panose="05000000000000000000" pitchFamily="2" charset="2"/>
              <a:buNone/>
            </a:pPr>
            <a:r>
              <a:rPr lang="zh-CN" altLang="en-US" sz="2400" dirty="0">
                <a:solidFill>
                  <a:srgbClr val="3333FF"/>
                </a:solidFill>
                <a:latin typeface="华文细黑" panose="02010600040101010101" pitchFamily="2" charset="-122"/>
                <a:ea typeface="华文细黑" panose="02010600040101010101" pitchFamily="2" charset="-122"/>
              </a:rPr>
              <a:t>海洋环境噪声包括：</a:t>
            </a:r>
          </a:p>
        </p:txBody>
      </p:sp>
    </p:spTree>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zh-CN" altLang="en-US" sz="4400" smtClean="0">
                <a:ea typeface="华文新魏" panose="02010800040101010101" pitchFamily="2" charset="-122"/>
              </a:rPr>
              <a:t>核潜艇降噪</a:t>
            </a:r>
          </a:p>
        </p:txBody>
      </p:sp>
      <p:sp>
        <p:nvSpPr>
          <p:cNvPr id="71683" name="内容占位符 2"/>
          <p:cNvSpPr>
            <a:spLocks noGrp="1"/>
          </p:cNvSpPr>
          <p:nvPr>
            <p:ph idx="1"/>
          </p:nvPr>
        </p:nvSpPr>
        <p:spPr>
          <a:xfrm>
            <a:off x="900113" y="1052513"/>
            <a:ext cx="7993062" cy="5545137"/>
          </a:xfrm>
        </p:spPr>
        <p:txBody>
          <a:bodyPr/>
          <a:lstStyle/>
          <a:p>
            <a:endParaRPr lang="zh-CN" altLang="en-US" smtClean="0"/>
          </a:p>
        </p:txBody>
      </p:sp>
      <p:pic>
        <p:nvPicPr>
          <p:cNvPr id="71684" name="Picture 2" descr="为什么各国的核潜艇噪音竟然这么低呢？中国的核潜艇在什么水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038" y="1052513"/>
            <a:ext cx="6564312"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4" descr="为什么各国的核潜艇噪音竟然这么低呢？中国的核潜艇在什么水平？"/>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3357563"/>
            <a:ext cx="5976937"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811213" y="188913"/>
            <a:ext cx="7772400" cy="6477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smtClean="0">
                <a:ea typeface="华文新魏" panose="02010800040101010101" pitchFamily="2" charset="-122"/>
              </a:rPr>
              <a:t>小结：声波的应用</a:t>
            </a:r>
          </a:p>
        </p:txBody>
      </p:sp>
      <p:sp>
        <p:nvSpPr>
          <p:cNvPr id="73731" name="Rectangle 4"/>
          <p:cNvSpPr>
            <a:spLocks noChangeArrowheads="1"/>
          </p:cNvSpPr>
          <p:nvPr/>
        </p:nvSpPr>
        <p:spPr bwMode="auto">
          <a:xfrm>
            <a:off x="395288" y="1052513"/>
            <a:ext cx="4495800" cy="569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SzPct val="200000"/>
              <a:buFont typeface="Webdings" panose="05030102010509060703" pitchFamily="18" charset="2"/>
              <a:buChar char="ô"/>
            </a:pPr>
            <a:r>
              <a:rPr lang="en-US" altLang="zh-CN" dirty="0">
                <a:latin typeface="Arial" panose="020B0604020202020204" pitchFamily="34" charset="0"/>
              </a:rPr>
              <a:t> </a:t>
            </a:r>
            <a:r>
              <a:rPr lang="zh-CN" altLang="en-US" dirty="0">
                <a:solidFill>
                  <a:srgbClr val="3333FF"/>
                </a:solidFill>
                <a:latin typeface="华文细黑" panose="02010600040101010101" pitchFamily="2" charset="-122"/>
                <a:ea typeface="华文细黑" panose="02010600040101010101" pitchFamily="2" charset="-122"/>
              </a:rPr>
              <a:t>在各种水下辐射形式中，以声波在海水中的传播为最佳。</a:t>
            </a:r>
            <a:endParaRPr lang="en-US" altLang="zh-CN" dirty="0">
              <a:solidFill>
                <a:srgbClr val="3333FF"/>
              </a:solidFill>
              <a:latin typeface="华文细黑" panose="02010600040101010101" pitchFamily="2" charset="-122"/>
              <a:ea typeface="华文细黑" panose="02010600040101010101" pitchFamily="2" charset="-122"/>
            </a:endParaRPr>
          </a:p>
          <a:p>
            <a:pPr>
              <a:spcBef>
                <a:spcPct val="50000"/>
              </a:spcBef>
              <a:buClrTx/>
              <a:buSzPct val="200000"/>
              <a:buFont typeface="Webdings" panose="05030102010509060703" pitchFamily="18" charset="2"/>
              <a:buChar char="ô"/>
            </a:pPr>
            <a:r>
              <a:rPr lang="zh-CN" altLang="en-US" dirty="0">
                <a:solidFill>
                  <a:srgbClr val="3333FF"/>
                </a:solidFill>
                <a:latin typeface="华文细黑" panose="02010600040101010101" pitchFamily="2" charset="-122"/>
                <a:ea typeface="华文细黑" panose="02010600040101010101" pitchFamily="2" charset="-122"/>
              </a:rPr>
              <a:t>海洋传递声音的性能比大气好得多，且在海洋中声波的衰减远小于无线电波的衰减。水声的这些特性使它成为海洋工程的重要工具。</a:t>
            </a:r>
            <a:endParaRPr lang="en-US" altLang="zh-CN" dirty="0">
              <a:solidFill>
                <a:srgbClr val="3333FF"/>
              </a:solidFill>
              <a:latin typeface="华文细黑" panose="02010600040101010101" pitchFamily="2" charset="-122"/>
              <a:ea typeface="华文细黑" panose="02010600040101010101" pitchFamily="2" charset="-122"/>
            </a:endParaRPr>
          </a:p>
          <a:p>
            <a:pPr>
              <a:spcBef>
                <a:spcPct val="50000"/>
              </a:spcBef>
              <a:buClrTx/>
              <a:buSzPct val="200000"/>
              <a:buFont typeface="Webdings" panose="05030102010509060703" pitchFamily="18" charset="2"/>
              <a:buChar char="ô"/>
            </a:pPr>
            <a:r>
              <a:rPr lang="zh-CN" altLang="en-US" dirty="0">
                <a:solidFill>
                  <a:srgbClr val="3333FF"/>
                </a:solidFill>
                <a:latin typeface="华文细黑" panose="02010600040101010101" pitchFamily="2" charset="-122"/>
                <a:ea typeface="华文细黑" panose="02010600040101010101" pitchFamily="2" charset="-122"/>
              </a:rPr>
              <a:t>广泛用于研究水下通讯，导航与定位，海底地质，地形地貌，资源勘探，海洋生物等</a:t>
            </a:r>
            <a:endParaRPr lang="en-US" altLang="zh-CN" dirty="0">
              <a:solidFill>
                <a:srgbClr val="3333FF"/>
              </a:solidFill>
              <a:latin typeface="华文细黑" panose="02010600040101010101" pitchFamily="2" charset="-122"/>
              <a:ea typeface="华文细黑" panose="02010600040101010101" pitchFamily="2" charset="-122"/>
            </a:endParaRPr>
          </a:p>
        </p:txBody>
      </p:sp>
      <p:pic>
        <p:nvPicPr>
          <p:cNvPr id="73732" name="Picture 5" descr="sou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524000"/>
            <a:ext cx="37782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3"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1B67909B-1CCD-49FF-9315-DCA4637CA902}" type="slidenum">
              <a:rPr lang="en-US" altLang="zh-CN" sz="1800">
                <a:solidFill>
                  <a:srgbClr val="000000"/>
                </a:solidFill>
              </a:rPr>
              <a:pPr eaLnBrk="1" hangingPunct="1">
                <a:spcBef>
                  <a:spcPct val="0"/>
                </a:spcBef>
                <a:buClrTx/>
                <a:buFontTx/>
                <a:buNone/>
              </a:pPr>
              <a:t>38</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945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0011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38061F8A-761D-4FB4-91A1-81BB661F438A}" type="slidenum">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39</a:t>
            </a:fld>
            <a:endPar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9460" name="标题 8"/>
          <p:cNvSpPr>
            <a:spLocks noGrp="1"/>
          </p:cNvSpPr>
          <p:nvPr>
            <p:ph type="ctrTitle"/>
          </p:nvPr>
        </p:nvSpPr>
        <p:spPr>
          <a:xfrm>
            <a:off x="379190" y="2302669"/>
            <a:ext cx="8422704" cy="1470025"/>
          </a:xfrm>
        </p:spPr>
        <p:txBody>
          <a:bodyPr/>
          <a:lstStyle/>
          <a:p>
            <a:pPr algn="ctr" eaLnBrk="1" hangingPunct="1"/>
            <a:r>
              <a:rPr lang="zh-CN" altLang="en-US" b="1" dirty="0"/>
              <a:t>第三节</a:t>
            </a:r>
            <a:r>
              <a:rPr lang="en-US" altLang="zh-CN" b="1" dirty="0"/>
              <a:t/>
            </a:r>
            <a:br>
              <a:rPr lang="en-US" altLang="zh-CN" b="1" dirty="0"/>
            </a:br>
            <a:r>
              <a:rPr lang="zh-CN" altLang="en-US" b="1" dirty="0"/>
              <a:t>声纳技术</a:t>
            </a:r>
            <a:endParaRPr lang="zh-CN" altLang="en-US" dirty="0" smtClean="0"/>
          </a:p>
        </p:txBody>
      </p:sp>
    </p:spTree>
    <p:extLst>
      <p:ext uri="{BB962C8B-B14F-4D97-AF65-F5344CB8AC3E}">
        <p14:creationId xmlns:p14="http://schemas.microsoft.com/office/powerpoint/2010/main" val="1047755499"/>
      </p:ext>
    </p:extLst>
  </p:cSld>
  <p:clrMapOvr>
    <a:masterClrMapping/>
  </p:clrMapOvr>
  <p:transition spd="slow" advTm="163043"/>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945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0011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38061F8A-761D-4FB4-91A1-81BB661F438A}" type="slidenum">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4</a:t>
            </a:fld>
            <a:endPar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19460" name="标题 8"/>
          <p:cNvSpPr>
            <a:spLocks noGrp="1"/>
          </p:cNvSpPr>
          <p:nvPr>
            <p:ph type="ctrTitle"/>
          </p:nvPr>
        </p:nvSpPr>
        <p:spPr>
          <a:xfrm>
            <a:off x="379190" y="2302669"/>
            <a:ext cx="8422704" cy="1470025"/>
          </a:xfrm>
        </p:spPr>
        <p:txBody>
          <a:bodyPr/>
          <a:lstStyle/>
          <a:p>
            <a:pPr algn="ctr" eaLnBrk="1" hangingPunct="1"/>
            <a:r>
              <a:rPr lang="zh-CN" altLang="en-US" b="1" dirty="0"/>
              <a:t>第一节 </a:t>
            </a:r>
            <a:r>
              <a:rPr lang="en-US" altLang="zh-CN" b="1" dirty="0"/>
              <a:t/>
            </a:r>
            <a:br>
              <a:rPr lang="en-US" altLang="zh-CN" b="1" dirty="0"/>
            </a:br>
            <a:r>
              <a:rPr lang="zh-CN" altLang="en-US" b="1" dirty="0"/>
              <a:t>光波、</a:t>
            </a:r>
            <a:r>
              <a:rPr lang="zh-CN" altLang="en-US" b="1" dirty="0" smtClean="0"/>
              <a:t>电磁波在</a:t>
            </a:r>
            <a:r>
              <a:rPr lang="zh-CN" altLang="en-US" b="1" dirty="0"/>
              <a:t>海水中的传播</a:t>
            </a:r>
            <a:endParaRPr lang="zh-CN" altLang="en-US" dirty="0" smtClean="0"/>
          </a:p>
        </p:txBody>
      </p:sp>
    </p:spTree>
    <p:extLst>
      <p:ext uri="{BB962C8B-B14F-4D97-AF65-F5344CB8AC3E}">
        <p14:creationId xmlns:p14="http://schemas.microsoft.com/office/powerpoint/2010/main" val="3908014191"/>
      </p:ext>
    </p:extLst>
  </p:cSld>
  <p:clrMapOvr>
    <a:masterClrMapping/>
  </p:clrMapOvr>
  <p:transition spd="slow" advTm="163043"/>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4"/>
          <p:cNvSpPr>
            <a:spLocks noChangeArrowheads="1"/>
          </p:cNvSpPr>
          <p:nvPr/>
        </p:nvSpPr>
        <p:spPr bwMode="auto">
          <a:xfrm>
            <a:off x="900113" y="1268413"/>
            <a:ext cx="799306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ClrTx/>
              <a:buSzPct val="200000"/>
              <a:buFont typeface="Webdings" panose="05030102010509060703" pitchFamily="18" charset="2"/>
              <a:buChar char="ô"/>
            </a:pPr>
            <a:r>
              <a:rPr lang="zh-CN" altLang="en-US" sz="2400" b="1" u="sng" dirty="0" smtClean="0">
                <a:solidFill>
                  <a:srgbClr val="A50021"/>
                </a:solidFill>
                <a:latin typeface="华文细黑" panose="02010600040101010101" pitchFamily="2" charset="-122"/>
                <a:ea typeface="华文细黑" panose="02010600040101010101" pitchFamily="2" charset="-122"/>
              </a:rPr>
              <a:t>水声</a:t>
            </a:r>
            <a:r>
              <a:rPr lang="zh-CN" altLang="en-US" sz="2400" b="1" u="sng" dirty="0">
                <a:solidFill>
                  <a:srgbClr val="A50021"/>
                </a:solidFill>
                <a:latin typeface="华文细黑" panose="02010600040101010101" pitchFamily="2" charset="-122"/>
                <a:ea typeface="华文细黑" panose="02010600040101010101" pitchFamily="2" charset="-122"/>
              </a:rPr>
              <a:t>技术</a:t>
            </a:r>
            <a:r>
              <a:rPr lang="en-US" altLang="zh-CN" sz="2400" b="1" dirty="0">
                <a:solidFill>
                  <a:srgbClr val="000000"/>
                </a:solidFill>
                <a:latin typeface="Times New Roman" panose="02020603050405020304" pitchFamily="18" charset="0"/>
                <a:ea typeface="华文细黑" panose="02010600040101010101" pitchFamily="2" charset="-122"/>
              </a:rPr>
              <a:t>——</a:t>
            </a:r>
            <a:r>
              <a:rPr lang="zh-CN" altLang="en-US" sz="2400" b="1" dirty="0">
                <a:solidFill>
                  <a:srgbClr val="000000"/>
                </a:solidFill>
                <a:latin typeface="华文细黑" panose="02010600040101010101" pitchFamily="2" charset="-122"/>
                <a:ea typeface="华文细黑" panose="02010600040101010101" pitchFamily="2" charset="-122"/>
              </a:rPr>
              <a:t>研究和开发海洋所用的声学技术叫做水声技术；</a:t>
            </a:r>
          </a:p>
          <a:p>
            <a:pPr>
              <a:lnSpc>
                <a:spcPct val="150000"/>
              </a:lnSpc>
              <a:spcBef>
                <a:spcPct val="50000"/>
              </a:spcBef>
              <a:buClrTx/>
              <a:buSzPct val="200000"/>
              <a:buFont typeface="Webdings" panose="05030102010509060703" pitchFamily="18" charset="2"/>
              <a:buChar char="ô"/>
            </a:pPr>
            <a:r>
              <a:rPr lang="zh-CN" altLang="en-US" sz="2400" b="1" u="sng" dirty="0" smtClean="0">
                <a:solidFill>
                  <a:srgbClr val="A50021"/>
                </a:solidFill>
                <a:latin typeface="华文细黑" panose="02010600040101010101" pitchFamily="2" charset="-122"/>
                <a:ea typeface="华文细黑" panose="02010600040101010101" pitchFamily="2" charset="-122"/>
              </a:rPr>
              <a:t>声纳系统</a:t>
            </a:r>
            <a:r>
              <a:rPr lang="en-US" altLang="zh-CN" sz="2400" b="1" dirty="0" smtClean="0">
                <a:solidFill>
                  <a:srgbClr val="000000"/>
                </a:solidFill>
                <a:latin typeface="Times New Roman" panose="02020603050405020304" pitchFamily="18" charset="0"/>
                <a:ea typeface="华文细黑" panose="02010600040101010101" pitchFamily="2" charset="-122"/>
              </a:rPr>
              <a:t>——</a:t>
            </a:r>
            <a:r>
              <a:rPr lang="zh-CN" altLang="en-US" sz="2400" b="1" dirty="0">
                <a:solidFill>
                  <a:srgbClr val="000000"/>
                </a:solidFill>
                <a:latin typeface="华文细黑" panose="02010600040101010101" pitchFamily="2" charset="-122"/>
                <a:ea typeface="华文细黑" panose="02010600040101010101" pitchFamily="2" charset="-122"/>
              </a:rPr>
              <a:t>利用水下声波的传播特性来进行水中目标探测，识别，定位，导航和通讯的设备</a:t>
            </a:r>
            <a:r>
              <a:rPr lang="zh-CN" altLang="en-US" sz="2400" b="1" dirty="0" smtClean="0">
                <a:solidFill>
                  <a:srgbClr val="000000"/>
                </a:solidFill>
                <a:latin typeface="华文细黑" panose="02010600040101010101" pitchFamily="2" charset="-122"/>
                <a:ea typeface="华文细黑" panose="02010600040101010101" pitchFamily="2" charset="-122"/>
              </a:rPr>
              <a:t>系统。</a:t>
            </a:r>
            <a:endParaRPr lang="en-US" altLang="zh-CN" sz="2400" b="1" dirty="0">
              <a:solidFill>
                <a:srgbClr val="000000"/>
              </a:solidFill>
              <a:latin typeface="华文细黑" panose="02010600040101010101" pitchFamily="2" charset="-122"/>
              <a:ea typeface="华文细黑" panose="02010600040101010101" pitchFamily="2" charset="-122"/>
            </a:endParaRPr>
          </a:p>
          <a:p>
            <a:pPr>
              <a:spcBef>
                <a:spcPct val="50000"/>
              </a:spcBef>
              <a:buClrTx/>
              <a:buSzPct val="200000"/>
              <a:buFont typeface="Webdings" panose="05030102010509060703" pitchFamily="18" charset="2"/>
              <a:buChar char="ô"/>
            </a:pPr>
            <a:endParaRPr lang="zh-CN" altLang="en-US" sz="2400" b="1" dirty="0">
              <a:solidFill>
                <a:srgbClr val="000000"/>
              </a:solidFill>
              <a:latin typeface="华文细黑" panose="02010600040101010101" pitchFamily="2" charset="-122"/>
              <a:ea typeface="华文细黑" panose="02010600040101010101" pitchFamily="2" charset="-122"/>
            </a:endParaRPr>
          </a:p>
        </p:txBody>
      </p:sp>
      <p:sp>
        <p:nvSpPr>
          <p:cNvPr id="76803" name="标题 1"/>
          <p:cNvSpPr>
            <a:spLocks noGrp="1"/>
          </p:cNvSpPr>
          <p:nvPr>
            <p:ph type="title"/>
          </p:nvPr>
        </p:nvSpPr>
        <p:spPr/>
        <p:txBody>
          <a:bodyPr/>
          <a:lstStyle/>
          <a:p>
            <a:r>
              <a:rPr lang="zh-CN" altLang="en-US" dirty="0" smtClean="0">
                <a:latin typeface="华文新魏" panose="02010800040101010101" pitchFamily="2" charset="-122"/>
                <a:ea typeface="华文新魏" panose="02010800040101010101" pitchFamily="2" charset="-122"/>
              </a:rPr>
              <a:t>声呐 </a:t>
            </a:r>
            <a:r>
              <a:rPr lang="en-US" altLang="zh-CN" dirty="0" smtClean="0">
                <a:latin typeface="华文新魏" panose="02010800040101010101" pitchFamily="2" charset="-122"/>
                <a:ea typeface="华文新魏" panose="02010800040101010101" pitchFamily="2" charset="-122"/>
              </a:rPr>
              <a:t>SONAR</a:t>
            </a:r>
            <a:endParaRPr lang="zh-CN" altLang="en-US" dirty="0" smtClean="0">
              <a:latin typeface="华文新魏" panose="02010800040101010101" pitchFamily="2" charset="-122"/>
              <a:ea typeface="华文新魏" panose="02010800040101010101" pitchFamily="2" charset="-122"/>
            </a:endParaRPr>
          </a:p>
        </p:txBody>
      </p:sp>
      <p:sp>
        <p:nvSpPr>
          <p:cNvPr id="7680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9EA72D9C-6144-4312-B084-A7A3D9E388B2}" type="slidenum">
              <a:rPr lang="en-US" altLang="zh-CN" sz="1800">
                <a:solidFill>
                  <a:srgbClr val="000000"/>
                </a:solidFill>
              </a:rPr>
              <a:pPr eaLnBrk="1" hangingPunct="1">
                <a:spcBef>
                  <a:spcPct val="0"/>
                </a:spcBef>
                <a:buClrTx/>
                <a:buFontTx/>
                <a:buNone/>
              </a:pPr>
              <a:t>40</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6"/>
          <p:cNvSpPr>
            <a:spLocks noChangeArrowheads="1"/>
          </p:cNvSpPr>
          <p:nvPr/>
        </p:nvSpPr>
        <p:spPr bwMode="auto">
          <a:xfrm>
            <a:off x="1238250" y="1277938"/>
            <a:ext cx="7564438" cy="11430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000000"/>
              </a:solidFill>
            </a:endParaRPr>
          </a:p>
        </p:txBody>
      </p:sp>
      <p:sp>
        <p:nvSpPr>
          <p:cNvPr id="78852" name="Rectangle 3"/>
          <p:cNvSpPr>
            <a:spLocks noChangeArrowheads="1"/>
          </p:cNvSpPr>
          <p:nvPr/>
        </p:nvSpPr>
        <p:spPr bwMode="auto">
          <a:xfrm>
            <a:off x="1265238" y="1433513"/>
            <a:ext cx="733901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SzPct val="200000"/>
              <a:buFont typeface="Webdings" panose="05030102010509060703" pitchFamily="18" charset="2"/>
              <a:buChar char="ô"/>
            </a:pPr>
            <a:r>
              <a:rPr lang="zh-CN" altLang="en-US" sz="2400">
                <a:solidFill>
                  <a:srgbClr val="CC0000"/>
                </a:solidFill>
                <a:latin typeface="华文细黑" panose="02010600040101010101" pitchFamily="2" charset="-122"/>
                <a:ea typeface="华文细黑" panose="02010600040101010101" pitchFamily="2" charset="-122"/>
              </a:rPr>
              <a:t>换能器</a:t>
            </a:r>
            <a:r>
              <a:rPr lang="en-US" altLang="zh-CN" sz="2400">
                <a:solidFill>
                  <a:srgbClr val="3333FF"/>
                </a:solidFill>
                <a:latin typeface="Times New Roman" panose="02020603050405020304" pitchFamily="18" charset="0"/>
                <a:ea typeface="华文细黑" panose="02010600040101010101" pitchFamily="2" charset="-122"/>
              </a:rPr>
              <a:t>——</a:t>
            </a:r>
            <a:r>
              <a:rPr lang="zh-CN" altLang="en-US" sz="2400">
                <a:solidFill>
                  <a:srgbClr val="3333FF"/>
                </a:solidFill>
                <a:latin typeface="华文细黑" panose="02010600040101010101" pitchFamily="2" charset="-122"/>
                <a:ea typeface="华文细黑" panose="02010600040101010101" pitchFamily="2" charset="-122"/>
              </a:rPr>
              <a:t>用来在水中进行声电或电声转换的器件。</a:t>
            </a:r>
          </a:p>
        </p:txBody>
      </p:sp>
      <p:sp>
        <p:nvSpPr>
          <p:cNvPr id="6" name="AutoShape 5"/>
          <p:cNvSpPr>
            <a:spLocks/>
          </p:cNvSpPr>
          <p:nvPr/>
        </p:nvSpPr>
        <p:spPr bwMode="auto">
          <a:xfrm>
            <a:off x="1219200" y="3276600"/>
            <a:ext cx="609600" cy="1390650"/>
          </a:xfrm>
          <a:prstGeom prst="leftBrace">
            <a:avLst>
              <a:gd name="adj1" fmla="val 19010"/>
              <a:gd name="adj2" fmla="val 50000"/>
            </a:avLst>
          </a:prstGeom>
          <a:noFill/>
          <a:ln w="1905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itchFamily="2" charset="2"/>
              <a:buChar char="v"/>
              <a:defRPr sz="2800">
                <a:solidFill>
                  <a:srgbClr val="254061"/>
                </a:solidFill>
                <a:latin typeface="Calibri" pitchFamily="34" charset="0"/>
                <a:ea typeface="宋体" pitchFamily="2" charset="-122"/>
              </a:defRPr>
            </a:lvl1pPr>
            <a:lvl2pPr marL="742950" indent="-285750">
              <a:spcBef>
                <a:spcPct val="20000"/>
              </a:spcBef>
              <a:buClr>
                <a:srgbClr val="31859C"/>
              </a:buClr>
              <a:buFont typeface="Wingdings 2" pitchFamily="18" charset="2"/>
              <a:buChar char=""/>
              <a:defRPr sz="2400">
                <a:solidFill>
                  <a:srgbClr val="254061"/>
                </a:solidFill>
                <a:latin typeface="Calibri" pitchFamily="34" charset="0"/>
                <a:ea typeface="宋体" pitchFamily="2" charset="-122"/>
              </a:defRPr>
            </a:lvl2pPr>
            <a:lvl3pPr marL="1143000" indent="-228600">
              <a:spcBef>
                <a:spcPct val="20000"/>
              </a:spcBef>
              <a:buClr>
                <a:srgbClr val="31859C"/>
              </a:buClr>
              <a:buFont typeface="Wingdings" pitchFamily="2" charset="2"/>
              <a:buChar char="Ø"/>
              <a:defRPr sz="2000">
                <a:solidFill>
                  <a:schemeClr val="tx1"/>
                </a:solidFill>
                <a:latin typeface="Calibri" pitchFamily="34" charset="0"/>
                <a:ea typeface="宋体" pitchFamily="2" charset="-122"/>
              </a:defRPr>
            </a:lvl3pPr>
            <a:lvl4pPr marL="1600200" indent="-228600">
              <a:spcBef>
                <a:spcPct val="20000"/>
              </a:spcBef>
              <a:buClr>
                <a:srgbClr val="215968"/>
              </a:buClr>
              <a:buFont typeface="Wingdings 2" pitchFamily="18" charset="2"/>
              <a:buChar char=""/>
              <a:defRPr sz="16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marL="457200" lvl="1" indent="0">
              <a:spcBef>
                <a:spcPct val="50000"/>
              </a:spcBef>
              <a:buClrTx/>
              <a:buFont typeface="Wingdings 2" pitchFamily="18" charset="2"/>
              <a:buNone/>
              <a:defRPr/>
            </a:pPr>
            <a:endParaRPr lang="en-US" altLang="zh-CN" dirty="0" smtClean="0">
              <a:solidFill>
                <a:srgbClr val="CC0000"/>
              </a:solidFill>
              <a:latin typeface="华文细黑" pitchFamily="2" charset="-122"/>
              <a:ea typeface="华文细黑" pitchFamily="2" charset="-122"/>
            </a:endParaRPr>
          </a:p>
          <a:p>
            <a:pPr lvl="1">
              <a:spcBef>
                <a:spcPct val="50000"/>
              </a:spcBef>
              <a:buClrTx/>
              <a:buFont typeface="Wingdings" pitchFamily="2" charset="2"/>
              <a:buChar char="v"/>
              <a:defRPr/>
            </a:pPr>
            <a:endParaRPr lang="en-US" altLang="zh-CN" dirty="0" smtClean="0">
              <a:solidFill>
                <a:srgbClr val="CC0000"/>
              </a:solidFill>
              <a:latin typeface="华文细黑" pitchFamily="2" charset="-122"/>
              <a:ea typeface="华文细黑" pitchFamily="2" charset="-122"/>
            </a:endParaRPr>
          </a:p>
          <a:p>
            <a:pPr lvl="1">
              <a:spcBef>
                <a:spcPct val="50000"/>
              </a:spcBef>
              <a:buClrTx/>
              <a:buFont typeface="Wingdings" pitchFamily="2" charset="2"/>
              <a:buChar char="v"/>
              <a:defRPr/>
            </a:pPr>
            <a:endParaRPr lang="en-US" altLang="zh-CN" dirty="0">
              <a:solidFill>
                <a:srgbClr val="CC0000"/>
              </a:solidFill>
              <a:latin typeface="华文细黑" pitchFamily="2" charset="-122"/>
              <a:ea typeface="华文细黑" pitchFamily="2" charset="-122"/>
            </a:endParaRPr>
          </a:p>
          <a:p>
            <a:pPr lvl="1">
              <a:spcBef>
                <a:spcPct val="50000"/>
              </a:spcBef>
              <a:buClrTx/>
              <a:buFont typeface="Wingdings" pitchFamily="2" charset="2"/>
              <a:buChar char="v"/>
              <a:defRPr/>
            </a:pPr>
            <a:r>
              <a:rPr lang="zh-CN" altLang="en-US" dirty="0" smtClean="0">
                <a:solidFill>
                  <a:srgbClr val="CC0000"/>
                </a:solidFill>
                <a:latin typeface="华文细黑" pitchFamily="2" charset="-122"/>
                <a:ea typeface="华文细黑" pitchFamily="2" charset="-122"/>
              </a:rPr>
              <a:t>发射换能器</a:t>
            </a:r>
            <a:r>
              <a:rPr lang="en-US" altLang="zh-CN" dirty="0" smtClean="0">
                <a:solidFill>
                  <a:srgbClr val="3333FF"/>
                </a:solidFill>
                <a:latin typeface="Times New Roman" pitchFamily="18" charset="0"/>
                <a:ea typeface="华文细黑" pitchFamily="2" charset="-122"/>
              </a:rPr>
              <a:t>——</a:t>
            </a:r>
            <a:r>
              <a:rPr lang="zh-CN" altLang="en-US" dirty="0" smtClean="0">
                <a:solidFill>
                  <a:srgbClr val="3333FF"/>
                </a:solidFill>
                <a:latin typeface="华文细黑" pitchFamily="2" charset="-122"/>
                <a:ea typeface="华文细黑" pitchFamily="2" charset="-122"/>
              </a:rPr>
              <a:t>将电信号转换成声信号向水中</a:t>
            </a:r>
            <a:endParaRPr lang="en-US" altLang="zh-CN" dirty="0" smtClean="0">
              <a:solidFill>
                <a:srgbClr val="3333FF"/>
              </a:solidFill>
              <a:latin typeface="华文细黑" pitchFamily="2" charset="-122"/>
              <a:ea typeface="华文细黑" pitchFamily="2" charset="-122"/>
            </a:endParaRPr>
          </a:p>
          <a:p>
            <a:pPr marL="457200" lvl="1" indent="0">
              <a:spcBef>
                <a:spcPct val="50000"/>
              </a:spcBef>
              <a:buClrTx/>
              <a:buFont typeface="Wingdings 2" pitchFamily="18" charset="2"/>
              <a:buNone/>
              <a:defRPr/>
            </a:pPr>
            <a:r>
              <a:rPr lang="en-US" altLang="zh-CN" dirty="0" smtClean="0">
                <a:solidFill>
                  <a:srgbClr val="3333FF"/>
                </a:solidFill>
                <a:latin typeface="华文细黑" pitchFamily="2" charset="-122"/>
                <a:ea typeface="华文细黑" pitchFamily="2" charset="-122"/>
              </a:rPr>
              <a:t>                                </a:t>
            </a:r>
            <a:r>
              <a:rPr lang="zh-CN" altLang="en-US" dirty="0" smtClean="0">
                <a:solidFill>
                  <a:srgbClr val="3333FF"/>
                </a:solidFill>
                <a:latin typeface="华文细黑" pitchFamily="2" charset="-122"/>
                <a:ea typeface="华文细黑" pitchFamily="2" charset="-122"/>
              </a:rPr>
              <a:t>发射的称</a:t>
            </a:r>
            <a:r>
              <a:rPr lang="zh-CN" altLang="en-US" dirty="0" smtClean="0">
                <a:solidFill>
                  <a:srgbClr val="3333FF"/>
                </a:solidFill>
                <a:latin typeface="Times New Roman" pitchFamily="18" charset="0"/>
                <a:ea typeface="华文细黑" pitchFamily="2" charset="-122"/>
              </a:rPr>
              <a:t>“</a:t>
            </a:r>
            <a:r>
              <a:rPr lang="zh-CN" altLang="en-US" dirty="0" smtClean="0">
                <a:solidFill>
                  <a:srgbClr val="3333FF"/>
                </a:solidFill>
                <a:latin typeface="华文细黑" pitchFamily="2" charset="-122"/>
                <a:ea typeface="华文细黑" pitchFamily="2" charset="-122"/>
              </a:rPr>
              <a:t>发射换能器</a:t>
            </a:r>
            <a:r>
              <a:rPr lang="zh-CN" altLang="en-US" dirty="0" smtClean="0">
                <a:solidFill>
                  <a:srgbClr val="3333FF"/>
                </a:solidFill>
                <a:latin typeface="Times New Roman" pitchFamily="18" charset="0"/>
                <a:ea typeface="华文细黑" pitchFamily="2" charset="-122"/>
              </a:rPr>
              <a:t>”</a:t>
            </a:r>
            <a:r>
              <a:rPr lang="en-US" altLang="zh-CN" dirty="0" smtClean="0">
                <a:solidFill>
                  <a:srgbClr val="3333FF"/>
                </a:solidFill>
                <a:latin typeface="华文细黑" pitchFamily="2" charset="-122"/>
                <a:ea typeface="华文细黑" pitchFamily="2" charset="-122"/>
              </a:rPr>
              <a:t>;</a:t>
            </a:r>
          </a:p>
          <a:p>
            <a:pPr lvl="1">
              <a:spcBef>
                <a:spcPct val="50000"/>
              </a:spcBef>
              <a:buClrTx/>
              <a:buFont typeface="Wingdings" pitchFamily="2" charset="2"/>
              <a:buChar char="v"/>
              <a:defRPr/>
            </a:pPr>
            <a:r>
              <a:rPr lang="zh-CN" altLang="en-US" dirty="0" smtClean="0">
                <a:solidFill>
                  <a:srgbClr val="CC0000"/>
                </a:solidFill>
                <a:latin typeface="华文细黑" pitchFamily="2" charset="-122"/>
                <a:ea typeface="华文细黑" pitchFamily="2" charset="-122"/>
              </a:rPr>
              <a:t>接收换能器</a:t>
            </a:r>
            <a:r>
              <a:rPr lang="en-US" altLang="zh-CN" dirty="0" smtClean="0">
                <a:solidFill>
                  <a:srgbClr val="3333FF"/>
                </a:solidFill>
                <a:latin typeface="Times New Roman" pitchFamily="18" charset="0"/>
                <a:ea typeface="华文细黑" pitchFamily="2" charset="-122"/>
              </a:rPr>
              <a:t>——</a:t>
            </a:r>
            <a:r>
              <a:rPr lang="zh-CN" altLang="en-US" dirty="0" smtClean="0">
                <a:solidFill>
                  <a:srgbClr val="3333FF"/>
                </a:solidFill>
                <a:latin typeface="华文细黑" pitchFamily="2" charset="-122"/>
                <a:ea typeface="华文细黑" pitchFamily="2" charset="-122"/>
              </a:rPr>
              <a:t>将接收到的水声信号转换成电</a:t>
            </a:r>
            <a:endParaRPr lang="en-US" altLang="zh-CN" dirty="0" smtClean="0">
              <a:solidFill>
                <a:srgbClr val="3333FF"/>
              </a:solidFill>
              <a:latin typeface="华文细黑" pitchFamily="2" charset="-122"/>
              <a:ea typeface="华文细黑" pitchFamily="2" charset="-122"/>
            </a:endParaRPr>
          </a:p>
          <a:p>
            <a:pPr marL="457200" lvl="1" indent="0">
              <a:spcBef>
                <a:spcPct val="50000"/>
              </a:spcBef>
              <a:buClrTx/>
              <a:buFont typeface="Wingdings 2" pitchFamily="18" charset="2"/>
              <a:buNone/>
              <a:defRPr/>
            </a:pPr>
            <a:r>
              <a:rPr lang="en-US" altLang="zh-CN" dirty="0" smtClean="0">
                <a:solidFill>
                  <a:srgbClr val="3333FF"/>
                </a:solidFill>
                <a:latin typeface="华文细黑" pitchFamily="2" charset="-122"/>
                <a:ea typeface="华文细黑" pitchFamily="2" charset="-122"/>
              </a:rPr>
              <a:t>                                </a:t>
            </a:r>
            <a:r>
              <a:rPr lang="zh-CN" altLang="en-US" dirty="0" smtClean="0">
                <a:solidFill>
                  <a:srgbClr val="3333FF"/>
                </a:solidFill>
                <a:latin typeface="华文细黑" pitchFamily="2" charset="-122"/>
                <a:ea typeface="华文细黑" pitchFamily="2" charset="-122"/>
              </a:rPr>
              <a:t>信号的称</a:t>
            </a:r>
            <a:r>
              <a:rPr lang="zh-CN" altLang="en-US" dirty="0" smtClean="0">
                <a:solidFill>
                  <a:srgbClr val="3333FF"/>
                </a:solidFill>
                <a:latin typeface="Times New Roman" pitchFamily="18" charset="0"/>
                <a:ea typeface="华文细黑" pitchFamily="2" charset="-122"/>
              </a:rPr>
              <a:t>“</a:t>
            </a:r>
            <a:r>
              <a:rPr lang="zh-CN" altLang="en-US" dirty="0" smtClean="0">
                <a:solidFill>
                  <a:srgbClr val="3333FF"/>
                </a:solidFill>
                <a:latin typeface="华文细黑" pitchFamily="2" charset="-122"/>
                <a:ea typeface="华文细黑" pitchFamily="2" charset="-122"/>
              </a:rPr>
              <a:t>接收换能器</a:t>
            </a:r>
            <a:r>
              <a:rPr lang="zh-CN" altLang="en-US" dirty="0" smtClean="0">
                <a:solidFill>
                  <a:srgbClr val="3333FF"/>
                </a:solidFill>
                <a:latin typeface="Times New Roman" pitchFamily="18" charset="0"/>
                <a:ea typeface="华文细黑" pitchFamily="2" charset="-122"/>
              </a:rPr>
              <a:t>”</a:t>
            </a:r>
            <a:r>
              <a:rPr lang="en-US" altLang="zh-CN" dirty="0" smtClean="0">
                <a:solidFill>
                  <a:srgbClr val="3333FF"/>
                </a:solidFill>
                <a:latin typeface="华文细黑" pitchFamily="2" charset="-122"/>
                <a:ea typeface="华文细黑" pitchFamily="2" charset="-122"/>
              </a:rPr>
              <a:t>,</a:t>
            </a:r>
          </a:p>
          <a:p>
            <a:pPr marL="457200" lvl="1" indent="0">
              <a:spcBef>
                <a:spcPct val="50000"/>
              </a:spcBef>
              <a:buClrTx/>
              <a:buFont typeface="Wingdings 2" pitchFamily="18" charset="2"/>
              <a:buNone/>
              <a:defRPr/>
            </a:pPr>
            <a:r>
              <a:rPr lang="en-US" altLang="zh-CN" dirty="0" smtClean="0">
                <a:solidFill>
                  <a:srgbClr val="3333FF"/>
                </a:solidFill>
                <a:latin typeface="华文细黑" pitchFamily="2" charset="-122"/>
                <a:ea typeface="华文细黑" pitchFamily="2" charset="-122"/>
              </a:rPr>
              <a:t>                                 </a:t>
            </a:r>
            <a:r>
              <a:rPr lang="zh-CN" altLang="en-US" dirty="0" smtClean="0">
                <a:solidFill>
                  <a:srgbClr val="3333FF"/>
                </a:solidFill>
                <a:latin typeface="华文细黑" pitchFamily="2" charset="-122"/>
                <a:ea typeface="华文细黑" pitchFamily="2" charset="-122"/>
              </a:rPr>
              <a:t>又称</a:t>
            </a:r>
            <a:r>
              <a:rPr lang="zh-CN" altLang="en-US" dirty="0" smtClean="0">
                <a:solidFill>
                  <a:srgbClr val="3333FF"/>
                </a:solidFill>
                <a:latin typeface="Times New Roman" pitchFamily="18" charset="0"/>
                <a:ea typeface="华文细黑" pitchFamily="2" charset="-122"/>
              </a:rPr>
              <a:t>“</a:t>
            </a:r>
            <a:r>
              <a:rPr lang="zh-CN" altLang="en-US" b="1" u="sng" dirty="0" smtClean="0">
                <a:solidFill>
                  <a:srgbClr val="FF0000"/>
                </a:solidFill>
                <a:latin typeface="华文细黑" pitchFamily="2" charset="-122"/>
                <a:ea typeface="华文细黑" pitchFamily="2" charset="-122"/>
              </a:rPr>
              <a:t>水听器</a:t>
            </a:r>
            <a:r>
              <a:rPr lang="zh-CN" altLang="en-US" dirty="0" smtClean="0">
                <a:solidFill>
                  <a:srgbClr val="3333FF"/>
                </a:solidFill>
                <a:latin typeface="Times New Roman" pitchFamily="18" charset="0"/>
                <a:ea typeface="华文细黑" pitchFamily="2" charset="-122"/>
              </a:rPr>
              <a:t>”</a:t>
            </a:r>
            <a:r>
              <a:rPr lang="zh-CN" altLang="en-US" dirty="0" smtClean="0">
                <a:solidFill>
                  <a:srgbClr val="3333FF"/>
                </a:solidFill>
                <a:latin typeface="华文细黑" pitchFamily="2" charset="-122"/>
                <a:ea typeface="华文细黑" pitchFamily="2" charset="-122"/>
              </a:rPr>
              <a:t>。</a:t>
            </a:r>
            <a:r>
              <a:rPr lang="zh-CN" altLang="en-US" dirty="0" smtClean="0">
                <a:solidFill>
                  <a:srgbClr val="3333FF"/>
                </a:solidFill>
                <a:latin typeface="Times New Roman" pitchFamily="18" charset="0"/>
                <a:ea typeface="华文细黑" pitchFamily="2" charset="-122"/>
              </a:rPr>
              <a:t>本身</a:t>
            </a:r>
            <a:r>
              <a:rPr lang="zh-CN" altLang="en-US" dirty="0">
                <a:solidFill>
                  <a:srgbClr val="3333FF"/>
                </a:solidFill>
                <a:latin typeface="Times New Roman" pitchFamily="18" charset="0"/>
                <a:ea typeface="华文细黑" pitchFamily="2" charset="-122"/>
              </a:rPr>
              <a:t>不</a:t>
            </a:r>
            <a:r>
              <a:rPr lang="zh-CN" altLang="en-US" dirty="0" smtClean="0">
                <a:solidFill>
                  <a:srgbClr val="3333FF"/>
                </a:solidFill>
                <a:latin typeface="Times New Roman" pitchFamily="18" charset="0"/>
                <a:ea typeface="华文细黑" pitchFamily="2" charset="-122"/>
              </a:rPr>
              <a:t>发</a:t>
            </a:r>
            <a:endParaRPr lang="en-US" altLang="zh-CN" dirty="0" smtClean="0">
              <a:solidFill>
                <a:srgbClr val="3333FF"/>
              </a:solidFill>
              <a:latin typeface="Times New Roman" pitchFamily="18" charset="0"/>
              <a:ea typeface="华文细黑" pitchFamily="2" charset="-122"/>
            </a:endParaRPr>
          </a:p>
          <a:p>
            <a:pPr marL="457200" lvl="1" indent="0">
              <a:spcBef>
                <a:spcPct val="50000"/>
              </a:spcBef>
              <a:buClrTx/>
              <a:buFont typeface="Wingdings 2" pitchFamily="18" charset="2"/>
              <a:buNone/>
              <a:defRPr/>
            </a:pPr>
            <a:r>
              <a:rPr lang="en-US" altLang="zh-CN" dirty="0">
                <a:solidFill>
                  <a:srgbClr val="3333FF"/>
                </a:solidFill>
                <a:latin typeface="Times New Roman" pitchFamily="18" charset="0"/>
                <a:ea typeface="华文细黑" pitchFamily="2" charset="-122"/>
              </a:rPr>
              <a:t> </a:t>
            </a:r>
            <a:r>
              <a:rPr lang="en-US" altLang="zh-CN" dirty="0" smtClean="0">
                <a:solidFill>
                  <a:srgbClr val="3333FF"/>
                </a:solidFill>
                <a:latin typeface="Times New Roman" pitchFamily="18" charset="0"/>
                <a:ea typeface="华文细黑" pitchFamily="2" charset="-122"/>
              </a:rPr>
              <a:t>                                 </a:t>
            </a:r>
            <a:r>
              <a:rPr lang="zh-CN" altLang="en-US" dirty="0" smtClean="0">
                <a:solidFill>
                  <a:srgbClr val="3333FF"/>
                </a:solidFill>
                <a:latin typeface="Times New Roman" pitchFamily="18" charset="0"/>
                <a:ea typeface="华文细黑" pitchFamily="2" charset="-122"/>
              </a:rPr>
              <a:t>射</a:t>
            </a:r>
            <a:r>
              <a:rPr lang="zh-CN" altLang="en-US" dirty="0">
                <a:solidFill>
                  <a:srgbClr val="3333FF"/>
                </a:solidFill>
                <a:latin typeface="Times New Roman" pitchFamily="18" charset="0"/>
                <a:ea typeface="华文细黑" pitchFamily="2" charset="-122"/>
              </a:rPr>
              <a:t>声信号，只是接收声</a:t>
            </a:r>
            <a:r>
              <a:rPr lang="zh-CN" altLang="en-US" dirty="0" smtClean="0">
                <a:solidFill>
                  <a:srgbClr val="3333FF"/>
                </a:solidFill>
                <a:latin typeface="Times New Roman" pitchFamily="18" charset="0"/>
                <a:ea typeface="华文细黑" pitchFamily="2" charset="-122"/>
              </a:rPr>
              <a:t>信号</a:t>
            </a:r>
            <a:r>
              <a:rPr lang="zh-CN" altLang="en-US" dirty="0">
                <a:solidFill>
                  <a:srgbClr val="3333FF"/>
                </a:solidFill>
                <a:latin typeface="华文细黑" pitchFamily="2" charset="-122"/>
                <a:ea typeface="华文细黑" pitchFamily="2" charset="-122"/>
              </a:rPr>
              <a:t>。</a:t>
            </a:r>
          </a:p>
        </p:txBody>
      </p:sp>
      <p:sp>
        <p:nvSpPr>
          <p:cNvPr id="7885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601453FA-4C01-43B0-82AD-8AD4F069556A}" type="slidenum">
              <a:rPr lang="en-US" altLang="zh-CN" sz="1800">
                <a:solidFill>
                  <a:srgbClr val="000000"/>
                </a:solidFill>
              </a:rPr>
              <a:pPr eaLnBrk="1" hangingPunct="1">
                <a:spcBef>
                  <a:spcPct val="0"/>
                </a:spcBef>
                <a:buClrTx/>
                <a:buFontTx/>
                <a:buNone/>
              </a:pPr>
              <a:t>41</a:t>
            </a:fld>
            <a:endParaRPr lang="en-US" altLang="zh-CN" sz="1800">
              <a:solidFill>
                <a:srgbClr val="000000"/>
              </a:solidFill>
            </a:endParaRPr>
          </a:p>
        </p:txBody>
      </p:sp>
      <p:sp>
        <p:nvSpPr>
          <p:cNvPr id="8"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dirty="0">
                <a:ea typeface="华文新魏" panose="02010800040101010101" pitchFamily="2" charset="-122"/>
              </a:rPr>
              <a:t>换能器</a:t>
            </a:r>
            <a:endParaRPr lang="zh-CN" altLang="en-US" sz="4400" dirty="0" smtClean="0">
              <a:ea typeface="华文新魏" panose="02010800040101010101" pitchFamily="2" charset="-122"/>
            </a:endParaRPr>
          </a:p>
        </p:txBody>
      </p:sp>
    </p:spTree>
    <p:extLst>
      <p:ext uri="{BB962C8B-B14F-4D97-AF65-F5344CB8AC3E}">
        <p14:creationId xmlns:p14="http://schemas.microsoft.com/office/powerpoint/2010/main" val="3304096925"/>
      </p:ext>
    </p:extLst>
  </p:cSld>
  <p:clrMapOvr>
    <a:masterClrMapping/>
  </p:clrMapOvr>
  <p:transition>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6"/>
          <p:cNvSpPr>
            <a:spLocks noChangeArrowheads="1"/>
          </p:cNvSpPr>
          <p:nvPr/>
        </p:nvSpPr>
        <p:spPr bwMode="auto">
          <a:xfrm>
            <a:off x="930275" y="2236788"/>
            <a:ext cx="7794625" cy="2709862"/>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000000"/>
              </a:solidFill>
            </a:endParaRPr>
          </a:p>
        </p:txBody>
      </p:sp>
      <p:sp>
        <p:nvSpPr>
          <p:cNvPr id="79875" name="Rectangle 3"/>
          <p:cNvSpPr>
            <a:spLocks noChangeArrowheads="1"/>
          </p:cNvSpPr>
          <p:nvPr/>
        </p:nvSpPr>
        <p:spPr bwMode="auto">
          <a:xfrm>
            <a:off x="1371600" y="2638425"/>
            <a:ext cx="7364413"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ClrTx/>
              <a:buSzPct val="200000"/>
              <a:buFont typeface="Webdings" panose="05030102010509060703" pitchFamily="18" charset="2"/>
              <a:buChar char="ô"/>
            </a:pPr>
            <a:r>
              <a:rPr lang="zh-CN" altLang="en-US" sz="2400" dirty="0">
                <a:solidFill>
                  <a:srgbClr val="CC0000"/>
                </a:solidFill>
                <a:latin typeface="华文细黑" panose="02010600040101010101" pitchFamily="2" charset="-122"/>
                <a:ea typeface="华文细黑" panose="02010600040101010101" pitchFamily="2" charset="-122"/>
              </a:rPr>
              <a:t>应答器</a:t>
            </a:r>
            <a:r>
              <a:rPr lang="en-US" altLang="zh-CN" sz="2400" dirty="0">
                <a:solidFill>
                  <a:srgbClr val="3333FF"/>
                </a:solidFill>
                <a:latin typeface="Times New Roman" panose="02020603050405020304" pitchFamily="18" charset="0"/>
                <a:ea typeface="华文细黑" panose="02010600040101010101" pitchFamily="2" charset="-122"/>
              </a:rPr>
              <a:t>——</a:t>
            </a:r>
            <a:r>
              <a:rPr lang="zh-CN" altLang="en-US" sz="2400" dirty="0">
                <a:solidFill>
                  <a:srgbClr val="3333FF"/>
                </a:solidFill>
                <a:latin typeface="Times New Roman" panose="02020603050405020304" pitchFamily="18" charset="0"/>
                <a:ea typeface="华文细黑" panose="02010600040101010101" pitchFamily="2" charset="-122"/>
              </a:rPr>
              <a:t>既能接收声信号，还能发射不同于所接收信号频率的应答信号，是</a:t>
            </a:r>
            <a:r>
              <a:rPr lang="zh-CN" altLang="en-US" sz="2400" dirty="0">
                <a:solidFill>
                  <a:srgbClr val="FF0000"/>
                </a:solidFill>
                <a:latin typeface="Times New Roman" panose="02020603050405020304" pitchFamily="18" charset="0"/>
                <a:ea typeface="华文细黑" panose="02010600040101010101" pitchFamily="2" charset="-122"/>
              </a:rPr>
              <a:t>水声定位系统的主要水下设备，</a:t>
            </a:r>
            <a:r>
              <a:rPr lang="zh-CN" altLang="en-US" sz="2400" dirty="0">
                <a:solidFill>
                  <a:srgbClr val="3333FF"/>
                </a:solidFill>
                <a:latin typeface="Times New Roman" panose="02020603050405020304" pitchFamily="18" charset="0"/>
                <a:ea typeface="华文细黑" panose="02010600040101010101" pitchFamily="2" charset="-122"/>
              </a:rPr>
              <a:t>也能作为海底控制点的照准标志，</a:t>
            </a:r>
            <a:r>
              <a:rPr lang="zh-CN" altLang="en-US" sz="2400" dirty="0">
                <a:solidFill>
                  <a:srgbClr val="FF0000"/>
                </a:solidFill>
                <a:latin typeface="Times New Roman" panose="02020603050405020304" pitchFamily="18" charset="0"/>
                <a:ea typeface="华文细黑" panose="02010600040101010101" pitchFamily="2" charset="-122"/>
              </a:rPr>
              <a:t>即水声声标。</a:t>
            </a:r>
            <a:endParaRPr lang="zh-CN" altLang="en-US" sz="2400" dirty="0">
              <a:solidFill>
                <a:srgbClr val="FF0000"/>
              </a:solidFill>
              <a:latin typeface="华文细黑" panose="02010600040101010101" pitchFamily="2" charset="-122"/>
              <a:ea typeface="华文细黑" panose="02010600040101010101" pitchFamily="2" charset="-122"/>
            </a:endParaRPr>
          </a:p>
        </p:txBody>
      </p:sp>
      <p:sp>
        <p:nvSpPr>
          <p:cNvPr id="79876"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BE68C5BA-2337-41A0-94E2-5ACE8A119D53}" type="slidenum">
              <a:rPr lang="en-US" altLang="zh-CN" sz="1800">
                <a:solidFill>
                  <a:srgbClr val="000000"/>
                </a:solidFill>
              </a:rPr>
              <a:pPr eaLnBrk="1" hangingPunct="1">
                <a:spcBef>
                  <a:spcPct val="0"/>
                </a:spcBef>
                <a:buClrTx/>
                <a:buFontTx/>
                <a:buNone/>
              </a:pPr>
              <a:t>42</a:t>
            </a:fld>
            <a:endParaRPr lang="en-US" altLang="zh-CN" sz="1800">
              <a:solidFill>
                <a:srgbClr val="000000"/>
              </a:solidFill>
            </a:endParaRPr>
          </a:p>
        </p:txBody>
      </p:sp>
      <p:sp>
        <p:nvSpPr>
          <p:cNvPr id="79877" name="标题 1"/>
          <p:cNvSpPr>
            <a:spLocks noGrp="1"/>
          </p:cNvSpPr>
          <p:nvPr>
            <p:ph type="title"/>
          </p:nvPr>
        </p:nvSpPr>
        <p:spPr/>
        <p:txBody>
          <a:bodyPr/>
          <a:lstStyle/>
          <a:p>
            <a:r>
              <a:rPr lang="zh-CN" altLang="en-US" sz="4400" smtClean="0">
                <a:ea typeface="华文新魏" panose="02010800040101010101" pitchFamily="2" charset="-122"/>
              </a:rPr>
              <a:t>应答器</a:t>
            </a:r>
          </a:p>
        </p:txBody>
      </p:sp>
    </p:spTree>
    <p:extLst>
      <p:ext uri="{BB962C8B-B14F-4D97-AF65-F5344CB8AC3E}">
        <p14:creationId xmlns:p14="http://schemas.microsoft.com/office/powerpoint/2010/main" val="1829387990"/>
      </p:ext>
    </p:extLst>
  </p:cSld>
  <p:clrMapOvr>
    <a:masterClrMapping/>
  </p:clrMapOvr>
  <p:transition>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a:xfrm>
            <a:off x="831850" y="115888"/>
            <a:ext cx="77724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en-US" altLang="zh-CN" sz="4400" dirty="0" smtClean="0">
                <a:ea typeface="华文新魏" panose="02010800040101010101" pitchFamily="2" charset="-122"/>
              </a:rPr>
              <a:t>1</a:t>
            </a:r>
            <a:r>
              <a:rPr lang="zh-CN" altLang="en-US" sz="4400" dirty="0" smtClean="0">
                <a:ea typeface="华文新魏" panose="02010800040101010101" pitchFamily="2" charset="-122"/>
              </a:rPr>
              <a:t>、声纳技术的发展</a:t>
            </a:r>
          </a:p>
        </p:txBody>
      </p:sp>
      <p:sp>
        <p:nvSpPr>
          <p:cNvPr id="287747" name="Rectangle 4"/>
          <p:cNvSpPr>
            <a:spLocks noChangeArrowheads="1"/>
          </p:cNvSpPr>
          <p:nvPr/>
        </p:nvSpPr>
        <p:spPr bwMode="auto">
          <a:xfrm>
            <a:off x="900113" y="1196975"/>
            <a:ext cx="7848600" cy="552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20000"/>
              </a:lnSpc>
              <a:spcBef>
                <a:spcPct val="50000"/>
              </a:spcBef>
              <a:buClrTx/>
              <a:buSzPct val="200000"/>
              <a:buFont typeface="Webdings" panose="05030102010509060703" pitchFamily="18" charset="2"/>
              <a:buChar char="ô"/>
            </a:pPr>
            <a:r>
              <a:rPr lang="en-US" altLang="zh-CN" sz="2400" dirty="0">
                <a:solidFill>
                  <a:schemeClr val="tx1"/>
                </a:solidFill>
                <a:latin typeface="华文细黑" panose="02010600040101010101" pitchFamily="2" charset="-122"/>
                <a:ea typeface="华文细黑" panose="02010600040101010101" pitchFamily="2" charset="-122"/>
              </a:rPr>
              <a:t>1490</a:t>
            </a:r>
            <a:r>
              <a:rPr lang="zh-CN" altLang="en-US" sz="2400" dirty="0">
                <a:solidFill>
                  <a:schemeClr val="tx1"/>
                </a:solidFill>
                <a:latin typeface="华文细黑" panose="02010600040101010101" pitchFamily="2" charset="-122"/>
                <a:ea typeface="华文细黑" panose="02010600040101010101" pitchFamily="2" charset="-122"/>
              </a:rPr>
              <a:t>年，意大利著名艺术家和工程师达</a:t>
            </a:r>
            <a:r>
              <a:rPr lang="en-US" altLang="zh-CN" sz="2400" dirty="0">
                <a:solidFill>
                  <a:schemeClr val="tx1"/>
                </a:solidFill>
                <a:latin typeface="华文细黑" panose="02010600040101010101" pitchFamily="2" charset="-122"/>
                <a:ea typeface="华文细黑" panose="02010600040101010101" pitchFamily="2" charset="-122"/>
              </a:rPr>
              <a:t>·</a:t>
            </a:r>
            <a:r>
              <a:rPr lang="zh-CN" altLang="en-US" sz="2400" dirty="0">
                <a:solidFill>
                  <a:schemeClr val="tx1"/>
                </a:solidFill>
                <a:latin typeface="华文细黑" panose="02010600040101010101" pitchFamily="2" charset="-122"/>
                <a:ea typeface="华文细黑" panose="02010600040101010101" pitchFamily="2" charset="-122"/>
              </a:rPr>
              <a:t>芬奇曾在他的笔记中这样写到：“如果使船停航，将一根长管的闭口端插入水中，而将另一开口端放在耳旁，便能听到远处的航船声”</a:t>
            </a:r>
            <a:r>
              <a:rPr lang="zh-CN" altLang="en-US" sz="2400" dirty="0" smtClean="0">
                <a:solidFill>
                  <a:schemeClr val="tx1"/>
                </a:solidFill>
                <a:latin typeface="华文细黑" panose="02010600040101010101" pitchFamily="2" charset="-122"/>
                <a:ea typeface="华文细黑" panose="02010600040101010101" pitchFamily="2" charset="-122"/>
              </a:rPr>
              <a:t>。</a:t>
            </a:r>
            <a:endParaRPr lang="zh-CN" altLang="en-US" sz="2400" dirty="0">
              <a:solidFill>
                <a:schemeClr val="tx1"/>
              </a:solidFill>
              <a:latin typeface="华文细黑" panose="02010600040101010101" pitchFamily="2" charset="-122"/>
              <a:ea typeface="华文细黑" panose="02010600040101010101" pitchFamily="2" charset="-122"/>
            </a:endParaRPr>
          </a:p>
          <a:p>
            <a:pPr>
              <a:lnSpc>
                <a:spcPct val="120000"/>
              </a:lnSpc>
              <a:spcBef>
                <a:spcPct val="50000"/>
              </a:spcBef>
              <a:buClrTx/>
              <a:buSzPct val="200000"/>
              <a:buFont typeface="Webdings" panose="05030102010509060703" pitchFamily="18" charset="2"/>
              <a:buChar char="ô"/>
            </a:pPr>
            <a:r>
              <a:rPr lang="zh-CN" altLang="en-US" sz="2400" dirty="0">
                <a:solidFill>
                  <a:schemeClr val="tx1"/>
                </a:solidFill>
                <a:latin typeface="华文细黑" panose="02010600040101010101" pitchFamily="2" charset="-122"/>
                <a:ea typeface="华文细黑" panose="02010600040101010101" pitchFamily="2" charset="-122"/>
              </a:rPr>
              <a:t>很早以前，渔夫就通过发出大的声音，例如敲钟并听回声的方法，来估计到前面被大雾掩盖住了的陆地的距离</a:t>
            </a:r>
            <a:r>
              <a:rPr lang="zh-CN" altLang="en-US" sz="2400" dirty="0" smtClean="0">
                <a:solidFill>
                  <a:schemeClr val="tx1"/>
                </a:solidFill>
                <a:latin typeface="华文细黑" panose="02010600040101010101" pitchFamily="2" charset="-122"/>
                <a:ea typeface="华文细黑" panose="02010600040101010101" pitchFamily="2" charset="-122"/>
              </a:rPr>
              <a:t>。</a:t>
            </a:r>
            <a:r>
              <a:rPr lang="en-US" altLang="zh-CN" sz="2400" dirty="0" smtClean="0">
                <a:solidFill>
                  <a:schemeClr val="tx1"/>
                </a:solidFill>
                <a:latin typeface="华文细黑" panose="02010600040101010101" pitchFamily="2" charset="-122"/>
                <a:ea typeface="华文细黑" panose="02010600040101010101" pitchFamily="2" charset="-122"/>
              </a:rPr>
              <a:t>1902</a:t>
            </a:r>
            <a:r>
              <a:rPr lang="zh-CN" altLang="en-US" sz="2400" dirty="0">
                <a:solidFill>
                  <a:schemeClr val="tx1"/>
                </a:solidFill>
                <a:latin typeface="华文细黑" panose="02010600040101010101" pitchFamily="2" charset="-122"/>
                <a:ea typeface="华文细黑" panose="02010600040101010101" pitchFamily="2" charset="-122"/>
              </a:rPr>
              <a:t>年，航行过美洲海岸的船只通过安置在固定船上的水下钟来获得暗滩的警告</a:t>
            </a:r>
            <a:r>
              <a:rPr lang="zh-CN" altLang="en-US" sz="2400" dirty="0" smtClean="0">
                <a:solidFill>
                  <a:schemeClr val="tx1"/>
                </a:solidFill>
                <a:latin typeface="华文细黑" panose="02010600040101010101" pitchFamily="2" charset="-122"/>
                <a:ea typeface="华文细黑" panose="02010600040101010101" pitchFamily="2" charset="-122"/>
              </a:rPr>
              <a:t>。</a:t>
            </a:r>
            <a:endParaRPr lang="en-US" altLang="zh-CN" sz="2400" dirty="0" smtClean="0">
              <a:solidFill>
                <a:schemeClr val="tx1"/>
              </a:solidFill>
              <a:latin typeface="华文细黑" panose="02010600040101010101" pitchFamily="2" charset="-122"/>
              <a:ea typeface="华文细黑" panose="02010600040101010101" pitchFamily="2" charset="-122"/>
            </a:endParaRPr>
          </a:p>
          <a:p>
            <a:pPr>
              <a:lnSpc>
                <a:spcPct val="120000"/>
              </a:lnSpc>
              <a:spcBef>
                <a:spcPct val="50000"/>
              </a:spcBef>
              <a:buClrTx/>
              <a:buSzPct val="200000"/>
              <a:buFont typeface="Webdings" panose="05030102010509060703" pitchFamily="18" charset="2"/>
              <a:buChar char="ô"/>
            </a:pPr>
            <a:r>
              <a:rPr lang="en-US" altLang="zh-CN" sz="2400" b="1" dirty="0">
                <a:solidFill>
                  <a:schemeClr val="tx1"/>
                </a:solidFill>
                <a:latin typeface="华文细黑" panose="02010600040101010101" pitchFamily="2" charset="-122"/>
                <a:ea typeface="华文细黑" panose="02010600040101010101" pitchFamily="2" charset="-122"/>
              </a:rPr>
              <a:t>1826</a:t>
            </a:r>
            <a:r>
              <a:rPr lang="zh-CN" altLang="en-US" sz="2400" b="1" dirty="0">
                <a:solidFill>
                  <a:schemeClr val="tx1"/>
                </a:solidFill>
                <a:latin typeface="华文细黑" panose="02010600040101010101" pitchFamily="2" charset="-122"/>
                <a:ea typeface="华文细黑" panose="02010600040101010101" pitchFamily="2" charset="-122"/>
              </a:rPr>
              <a:t>年，</a:t>
            </a:r>
            <a:r>
              <a:rPr lang="zh-CN" altLang="en-US" sz="2400" b="1" dirty="0">
                <a:solidFill>
                  <a:srgbClr val="A50021"/>
                </a:solidFill>
                <a:latin typeface="华文细黑" panose="02010600040101010101" pitchFamily="2" charset="-122"/>
                <a:ea typeface="华文细黑" panose="02010600040101010101" pitchFamily="2" charset="-122"/>
              </a:rPr>
              <a:t>瑞士和法国的科学家在日内瓦湖</a:t>
            </a:r>
            <a:r>
              <a:rPr lang="zh-CN" altLang="en-US" sz="2400" b="1" dirty="0">
                <a:solidFill>
                  <a:schemeClr val="tx1"/>
                </a:solidFill>
                <a:latin typeface="华文细黑" panose="02010600040101010101" pitchFamily="2" charset="-122"/>
                <a:ea typeface="华文细黑" panose="02010600040101010101" pitchFamily="2" charset="-122"/>
              </a:rPr>
              <a:t>中测到声波在水中传播的速度是</a:t>
            </a:r>
            <a:r>
              <a:rPr lang="en-US" altLang="zh-CN" sz="2400" b="1" dirty="0">
                <a:solidFill>
                  <a:schemeClr val="tx1"/>
                </a:solidFill>
                <a:latin typeface="华文细黑" panose="02010600040101010101" pitchFamily="2" charset="-122"/>
                <a:ea typeface="华文细黑" panose="02010600040101010101" pitchFamily="2" charset="-122"/>
              </a:rPr>
              <a:t>1435</a:t>
            </a:r>
            <a:r>
              <a:rPr lang="zh-CN" altLang="en-US" sz="2400" b="1" dirty="0">
                <a:solidFill>
                  <a:schemeClr val="tx1"/>
                </a:solidFill>
                <a:latin typeface="华文细黑" panose="02010600040101010101" pitchFamily="2" charset="-122"/>
                <a:ea typeface="华文细黑" panose="02010600040101010101" pitchFamily="2" charset="-122"/>
              </a:rPr>
              <a:t>米</a:t>
            </a:r>
            <a:r>
              <a:rPr lang="en-US" altLang="zh-CN" sz="2400" b="1" dirty="0">
                <a:solidFill>
                  <a:schemeClr val="tx1"/>
                </a:solidFill>
                <a:latin typeface="华文细黑" panose="02010600040101010101" pitchFamily="2" charset="-122"/>
                <a:ea typeface="华文细黑" panose="02010600040101010101" pitchFamily="2" charset="-122"/>
              </a:rPr>
              <a:t>/</a:t>
            </a:r>
            <a:r>
              <a:rPr lang="zh-CN" altLang="en-US" sz="2400" b="1" dirty="0">
                <a:solidFill>
                  <a:schemeClr val="tx1"/>
                </a:solidFill>
                <a:latin typeface="华文细黑" panose="02010600040101010101" pitchFamily="2" charset="-122"/>
                <a:ea typeface="华文细黑" panose="02010600040101010101" pitchFamily="2" charset="-122"/>
              </a:rPr>
              <a:t>秒；</a:t>
            </a:r>
            <a:endParaRPr lang="en-US" altLang="zh-CN" sz="2400" b="1" dirty="0">
              <a:solidFill>
                <a:schemeClr val="tx1"/>
              </a:solidFill>
              <a:latin typeface="华文细黑" panose="02010600040101010101" pitchFamily="2" charset="-122"/>
              <a:ea typeface="华文细黑" panose="02010600040101010101" pitchFamily="2" charset="-122"/>
            </a:endParaRPr>
          </a:p>
          <a:p>
            <a:pPr>
              <a:lnSpc>
                <a:spcPct val="120000"/>
              </a:lnSpc>
              <a:spcBef>
                <a:spcPct val="50000"/>
              </a:spcBef>
              <a:buClrTx/>
              <a:buSzPct val="200000"/>
              <a:buFont typeface="Webdings" panose="05030102010509060703" pitchFamily="18" charset="2"/>
              <a:buChar char="ô"/>
            </a:pPr>
            <a:endParaRPr lang="zh-CN" altLang="en-US" sz="2400" dirty="0">
              <a:solidFill>
                <a:schemeClr val="tx1"/>
              </a:solidFill>
              <a:latin typeface="华文细黑" panose="02010600040101010101" pitchFamily="2" charset="-122"/>
              <a:ea typeface="华文细黑" panose="02010600040101010101" pitchFamily="2" charset="-122"/>
            </a:endParaRPr>
          </a:p>
        </p:txBody>
      </p:sp>
      <p:sp>
        <p:nvSpPr>
          <p:cNvPr id="287748"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E6B300A8-84B3-448F-8350-64FCC3B86F99}" type="slidenum">
              <a:rPr lang="en-US" altLang="zh-CN" sz="1800">
                <a:solidFill>
                  <a:srgbClr val="000000"/>
                </a:solidFill>
              </a:rPr>
              <a:pPr eaLnBrk="1" hangingPunct="1">
                <a:spcBef>
                  <a:spcPct val="0"/>
                </a:spcBef>
                <a:buClrTx/>
                <a:buFontTx/>
                <a:buNone/>
              </a:pPr>
              <a:t>43</a:t>
            </a:fld>
            <a:endParaRPr lang="en-US" altLang="zh-CN" sz="1800">
              <a:solidFill>
                <a:srgbClr val="000000"/>
              </a:solidFill>
            </a:endParaRPr>
          </a:p>
        </p:txBody>
      </p:sp>
    </p:spTree>
    <p:extLst>
      <p:ext uri="{BB962C8B-B14F-4D97-AF65-F5344CB8AC3E}">
        <p14:creationId xmlns:p14="http://schemas.microsoft.com/office/powerpoint/2010/main" val="2465393728"/>
      </p:ext>
    </p:extLst>
  </p:cSld>
  <p:clrMapOvr>
    <a:masterClrMapping/>
  </p:clrMapOvr>
  <p:transition>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a:xfrm>
            <a:off x="760413" y="115888"/>
            <a:ext cx="77724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dirty="0" smtClean="0">
                <a:ea typeface="华文新魏" panose="02010800040101010101" pitchFamily="2" charset="-122"/>
              </a:rPr>
              <a:t>声纳技术的发展</a:t>
            </a:r>
          </a:p>
        </p:txBody>
      </p:sp>
      <p:sp>
        <p:nvSpPr>
          <p:cNvPr id="289795" name="Rectangle 4"/>
          <p:cNvSpPr>
            <a:spLocks noChangeArrowheads="1"/>
          </p:cNvSpPr>
          <p:nvPr/>
        </p:nvSpPr>
        <p:spPr bwMode="auto">
          <a:xfrm>
            <a:off x="827088" y="1125538"/>
            <a:ext cx="7993062"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50000"/>
              </a:spcBef>
              <a:buClrTx/>
              <a:buSzPct val="200000"/>
              <a:buFont typeface="Webdings" panose="05030102010509060703" pitchFamily="18" charset="2"/>
              <a:buChar char="ô"/>
            </a:pPr>
            <a:r>
              <a:rPr lang="en-US" altLang="zh-CN" sz="2400" dirty="0">
                <a:solidFill>
                  <a:schemeClr val="tx1"/>
                </a:solidFill>
                <a:latin typeface="华文细黑" panose="02010600040101010101" pitchFamily="2" charset="-122"/>
                <a:ea typeface="华文细黑" panose="02010600040101010101" pitchFamily="2" charset="-122"/>
              </a:rPr>
              <a:t>1912</a:t>
            </a:r>
            <a:r>
              <a:rPr lang="zh-CN" altLang="en-US" sz="2400" dirty="0">
                <a:solidFill>
                  <a:schemeClr val="tx1"/>
                </a:solidFill>
                <a:latin typeface="华文细黑" panose="02010600040101010101" pitchFamily="2" charset="-122"/>
                <a:ea typeface="华文细黑" panose="02010600040101010101" pitchFamily="2" charset="-122"/>
              </a:rPr>
              <a:t>年</a:t>
            </a:r>
            <a:r>
              <a:rPr lang="en-US" altLang="zh-CN" sz="2400" dirty="0">
                <a:solidFill>
                  <a:schemeClr val="tx1"/>
                </a:solidFill>
                <a:latin typeface="华文细黑" panose="02010600040101010101" pitchFamily="2" charset="-122"/>
                <a:ea typeface="华文细黑" panose="02010600040101010101" pitchFamily="2" charset="-122"/>
              </a:rPr>
              <a:t>4</a:t>
            </a:r>
            <a:r>
              <a:rPr lang="zh-CN" altLang="en-US" sz="2400" dirty="0">
                <a:solidFill>
                  <a:schemeClr val="tx1"/>
                </a:solidFill>
                <a:latin typeface="华文细黑" panose="02010600040101010101" pitchFamily="2" charset="-122"/>
                <a:ea typeface="华文细黑" panose="02010600040101010101" pitchFamily="2" charset="-122"/>
              </a:rPr>
              <a:t>月</a:t>
            </a:r>
            <a:r>
              <a:rPr lang="en-US" altLang="zh-CN" sz="2400" dirty="0">
                <a:solidFill>
                  <a:schemeClr val="tx1"/>
                </a:solidFill>
                <a:latin typeface="华文细黑" panose="02010600040101010101" pitchFamily="2" charset="-122"/>
                <a:ea typeface="华文细黑" panose="02010600040101010101" pitchFamily="2" charset="-122"/>
              </a:rPr>
              <a:t>14</a:t>
            </a:r>
            <a:r>
              <a:rPr lang="zh-CN" altLang="en-US" sz="2400" dirty="0">
                <a:solidFill>
                  <a:schemeClr val="tx1"/>
                </a:solidFill>
                <a:latin typeface="华文细黑" panose="02010600040101010101" pitchFamily="2" charset="-122"/>
                <a:ea typeface="华文细黑" panose="02010600040101010101" pitchFamily="2" charset="-122"/>
              </a:rPr>
              <a:t>日，加拿大纽芬兰岛南部的洋面上，航行着英国四万吨级豪华大客轮</a:t>
            </a:r>
            <a:r>
              <a:rPr lang="zh-CN" altLang="en-US" sz="2400" dirty="0">
                <a:solidFill>
                  <a:schemeClr val="tx1"/>
                </a:solidFill>
                <a:latin typeface="Times New Roman" panose="02020603050405020304" pitchFamily="18" charset="0"/>
                <a:ea typeface="华文细黑" panose="02010600040101010101" pitchFamily="2" charset="-122"/>
              </a:rPr>
              <a:t>“</a:t>
            </a:r>
            <a:r>
              <a:rPr lang="zh-CN" altLang="en-US" sz="2400" dirty="0">
                <a:solidFill>
                  <a:schemeClr val="tx1"/>
                </a:solidFill>
                <a:latin typeface="华文细黑" panose="02010600040101010101" pitchFamily="2" charset="-122"/>
                <a:ea typeface="华文细黑" panose="02010600040101010101" pitchFamily="2" charset="-122"/>
              </a:rPr>
              <a:t>泰坦尼克</a:t>
            </a:r>
            <a:r>
              <a:rPr lang="zh-CN" altLang="en-US" sz="2400" dirty="0">
                <a:solidFill>
                  <a:schemeClr val="tx1"/>
                </a:solidFill>
                <a:latin typeface="Times New Roman" panose="02020603050405020304" pitchFamily="18" charset="0"/>
                <a:ea typeface="华文细黑" panose="02010600040101010101" pitchFamily="2" charset="-122"/>
              </a:rPr>
              <a:t>”</a:t>
            </a:r>
            <a:r>
              <a:rPr lang="zh-CN" altLang="en-US" sz="2400" dirty="0">
                <a:solidFill>
                  <a:schemeClr val="tx1"/>
                </a:solidFill>
                <a:latin typeface="华文细黑" panose="02010600040101010101" pitchFamily="2" charset="-122"/>
                <a:ea typeface="华文细黑" panose="02010600040101010101" pitchFamily="2" charset="-122"/>
              </a:rPr>
              <a:t>号。</a:t>
            </a:r>
            <a:r>
              <a:rPr lang="en-US" altLang="zh-CN" sz="2400" dirty="0">
                <a:solidFill>
                  <a:schemeClr val="tx1"/>
                </a:solidFill>
                <a:latin typeface="华文细黑" panose="02010600040101010101" pitchFamily="2" charset="-122"/>
                <a:ea typeface="华文细黑" panose="02010600040101010101" pitchFamily="2" charset="-122"/>
              </a:rPr>
              <a:t>23</a:t>
            </a:r>
            <a:r>
              <a:rPr lang="zh-CN" altLang="en-US" sz="2400" dirty="0">
                <a:solidFill>
                  <a:schemeClr val="tx1"/>
                </a:solidFill>
                <a:latin typeface="华文细黑" panose="02010600040101010101" pitchFamily="2" charset="-122"/>
                <a:ea typeface="华文细黑" panose="02010600040101010101" pitchFamily="2" charset="-122"/>
              </a:rPr>
              <a:t>点</a:t>
            </a:r>
            <a:r>
              <a:rPr lang="en-US" altLang="zh-CN" sz="2400" dirty="0">
                <a:solidFill>
                  <a:schemeClr val="tx1"/>
                </a:solidFill>
                <a:latin typeface="华文细黑" panose="02010600040101010101" pitchFamily="2" charset="-122"/>
                <a:ea typeface="华文细黑" panose="02010600040101010101" pitchFamily="2" charset="-122"/>
              </a:rPr>
              <a:t>40</a:t>
            </a:r>
            <a:r>
              <a:rPr lang="zh-CN" altLang="en-US" sz="2400" dirty="0">
                <a:solidFill>
                  <a:schemeClr val="tx1"/>
                </a:solidFill>
                <a:latin typeface="华文细黑" panose="02010600040101010101" pitchFamily="2" charset="-122"/>
                <a:ea typeface="华文细黑" panose="02010600040101010101" pitchFamily="2" charset="-122"/>
              </a:rPr>
              <a:t>分，船上瞭望员发现一座巨大的冰山出现在离船不远的正前方。但改变方向已经来不及了，船壳撞裂，船身下沉，</a:t>
            </a:r>
            <a:r>
              <a:rPr lang="en-US" altLang="zh-CN" sz="2400" dirty="0">
                <a:solidFill>
                  <a:schemeClr val="tx1"/>
                </a:solidFill>
                <a:latin typeface="华文细黑" panose="02010600040101010101" pitchFamily="2" charset="-122"/>
                <a:ea typeface="华文细黑" panose="02010600040101010101" pitchFamily="2" charset="-122"/>
              </a:rPr>
              <a:t>1500</a:t>
            </a:r>
            <a:r>
              <a:rPr lang="zh-CN" altLang="en-US" sz="2400" dirty="0">
                <a:solidFill>
                  <a:schemeClr val="tx1"/>
                </a:solidFill>
                <a:latin typeface="华文细黑" panose="02010600040101010101" pitchFamily="2" charset="-122"/>
                <a:ea typeface="华文细黑" panose="02010600040101010101" pitchFamily="2" charset="-122"/>
              </a:rPr>
              <a:t>人遇难</a:t>
            </a:r>
            <a:r>
              <a:rPr lang="zh-CN" altLang="en-US" sz="2400" dirty="0" smtClean="0">
                <a:solidFill>
                  <a:schemeClr val="tx1"/>
                </a:solidFill>
                <a:latin typeface="华文细黑" panose="02010600040101010101" pitchFamily="2" charset="-122"/>
                <a:ea typeface="华文细黑" panose="02010600040101010101" pitchFamily="2" charset="-122"/>
              </a:rPr>
              <a:t>。</a:t>
            </a:r>
            <a:endParaRPr lang="zh-CN" altLang="en-US" sz="2400" dirty="0">
              <a:solidFill>
                <a:schemeClr val="tx1"/>
              </a:solidFill>
              <a:latin typeface="华文细黑" panose="02010600040101010101" pitchFamily="2" charset="-122"/>
              <a:ea typeface="华文细黑" panose="02010600040101010101" pitchFamily="2" charset="-122"/>
            </a:endParaRPr>
          </a:p>
          <a:p>
            <a:pPr>
              <a:lnSpc>
                <a:spcPct val="150000"/>
              </a:lnSpc>
              <a:spcBef>
                <a:spcPct val="50000"/>
              </a:spcBef>
              <a:buClrTx/>
              <a:buSzPct val="200000"/>
              <a:buFont typeface="Webdings" panose="05030102010509060703" pitchFamily="18" charset="2"/>
              <a:buChar char="ô"/>
            </a:pPr>
            <a:r>
              <a:rPr lang="zh-CN" altLang="en-US" sz="2400" dirty="0">
                <a:solidFill>
                  <a:schemeClr val="tx1"/>
                </a:solidFill>
                <a:latin typeface="华文细黑" panose="02010600040101010101" pitchFamily="2" charset="-122"/>
                <a:ea typeface="华文细黑" panose="02010600040101010101" pitchFamily="2" charset="-122"/>
              </a:rPr>
              <a:t>英国科学家</a:t>
            </a:r>
            <a:r>
              <a:rPr lang="en-US" altLang="zh-CN" sz="2400" dirty="0">
                <a:solidFill>
                  <a:schemeClr val="tx1"/>
                </a:solidFill>
                <a:latin typeface="华文细黑" panose="02010600040101010101" pitchFamily="2" charset="-122"/>
                <a:ea typeface="华文细黑" panose="02010600040101010101" pitchFamily="2" charset="-122"/>
              </a:rPr>
              <a:t>L.F.</a:t>
            </a:r>
            <a:r>
              <a:rPr lang="zh-CN" altLang="en-US" sz="2400" dirty="0">
                <a:solidFill>
                  <a:schemeClr val="tx1"/>
                </a:solidFill>
                <a:latin typeface="华文细黑" panose="02010600040101010101" pitchFamily="2" charset="-122"/>
                <a:ea typeface="华文细黑" panose="02010600040101010101" pitchFamily="2" charset="-122"/>
              </a:rPr>
              <a:t>里查逊在船沉没后</a:t>
            </a:r>
            <a:r>
              <a:rPr lang="en-US" altLang="zh-CN" sz="2400" dirty="0">
                <a:solidFill>
                  <a:schemeClr val="tx1"/>
                </a:solidFill>
                <a:latin typeface="华文细黑" panose="02010600040101010101" pitchFamily="2" charset="-122"/>
                <a:ea typeface="华文细黑" panose="02010600040101010101" pitchFamily="2" charset="-122"/>
              </a:rPr>
              <a:t>5</a:t>
            </a:r>
            <a:r>
              <a:rPr lang="zh-CN" altLang="zh-CN" sz="2400" dirty="0">
                <a:solidFill>
                  <a:schemeClr val="tx1"/>
                </a:solidFill>
                <a:latin typeface="华文细黑" panose="02010600040101010101" pitchFamily="2" charset="-122"/>
                <a:ea typeface="华文细黑" panose="02010600040101010101" pitchFamily="2" charset="-122"/>
              </a:rPr>
              <a:t>天和一个月以后连续报了两项专利，</a:t>
            </a:r>
            <a:r>
              <a:rPr lang="zh-CN" altLang="en-US" sz="2400" dirty="0">
                <a:solidFill>
                  <a:schemeClr val="tx1"/>
                </a:solidFill>
                <a:latin typeface="华文细黑" panose="02010600040101010101" pitchFamily="2" charset="-122"/>
                <a:ea typeface="华文细黑" panose="02010600040101010101" pitchFamily="2" charset="-122"/>
              </a:rPr>
              <a:t>提出</a:t>
            </a:r>
            <a:r>
              <a:rPr lang="zh-CN" altLang="zh-CN" sz="2400" dirty="0">
                <a:solidFill>
                  <a:schemeClr val="tx1"/>
                </a:solidFill>
                <a:latin typeface="华文细黑" panose="02010600040101010101" pitchFamily="2" charset="-122"/>
                <a:ea typeface="华文细黑" panose="02010600040101010101" pitchFamily="2" charset="-122"/>
              </a:rPr>
              <a:t>利用声波在空气中和水中探测障碍物</a:t>
            </a:r>
            <a:r>
              <a:rPr lang="zh-CN" altLang="en-US" sz="2400" dirty="0">
                <a:solidFill>
                  <a:schemeClr val="tx1"/>
                </a:solidFill>
                <a:latin typeface="华文细黑" panose="02010600040101010101" pitchFamily="2" charset="-122"/>
                <a:ea typeface="华文细黑" panose="02010600040101010101" pitchFamily="2" charset="-122"/>
              </a:rPr>
              <a:t>；</a:t>
            </a:r>
          </a:p>
        </p:txBody>
      </p:sp>
      <p:sp>
        <p:nvSpPr>
          <p:cNvPr id="289796"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772F645F-2318-43EC-A1D9-397F7C10852F}" type="slidenum">
              <a:rPr lang="en-US" altLang="zh-CN" sz="1800">
                <a:solidFill>
                  <a:srgbClr val="000000"/>
                </a:solidFill>
              </a:rPr>
              <a:pPr eaLnBrk="1" hangingPunct="1">
                <a:spcBef>
                  <a:spcPct val="0"/>
                </a:spcBef>
                <a:buClrTx/>
                <a:buFontTx/>
                <a:buNone/>
              </a:pPr>
              <a:t>44</a:t>
            </a:fld>
            <a:endParaRPr lang="en-US" altLang="zh-CN" sz="1800">
              <a:solidFill>
                <a:srgbClr val="000000"/>
              </a:solidFill>
            </a:endParaRPr>
          </a:p>
        </p:txBody>
      </p:sp>
    </p:spTree>
    <p:extLst>
      <p:ext uri="{BB962C8B-B14F-4D97-AF65-F5344CB8AC3E}">
        <p14:creationId xmlns:p14="http://schemas.microsoft.com/office/powerpoint/2010/main" val="781719128"/>
      </p:ext>
    </p:extLst>
  </p:cSld>
  <p:clrMapOvr>
    <a:masterClrMapping/>
  </p:clrMapOvr>
  <p:transition>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a:xfrm>
            <a:off x="760413" y="115888"/>
            <a:ext cx="77724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smtClean="0">
                <a:ea typeface="华文新魏" panose="02010800040101010101" pitchFamily="2" charset="-122"/>
              </a:rPr>
              <a:t>声纳技术的发展</a:t>
            </a:r>
          </a:p>
        </p:txBody>
      </p:sp>
      <p:sp>
        <p:nvSpPr>
          <p:cNvPr id="291843" name="Rectangle 5"/>
          <p:cNvSpPr>
            <a:spLocks noChangeArrowheads="1"/>
          </p:cNvSpPr>
          <p:nvPr/>
        </p:nvSpPr>
        <p:spPr bwMode="auto">
          <a:xfrm>
            <a:off x="971550" y="1125538"/>
            <a:ext cx="7704906" cy="436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ts val="1800"/>
              </a:spcBef>
              <a:buClrTx/>
              <a:buSzPct val="200000"/>
              <a:buFont typeface="Webdings" panose="05030102010509060703" pitchFamily="18" charset="2"/>
              <a:buChar char="ô"/>
            </a:pPr>
            <a:r>
              <a:rPr lang="en-US" altLang="zh-CN" sz="2400" dirty="0">
                <a:solidFill>
                  <a:schemeClr val="tx1"/>
                </a:solidFill>
                <a:latin typeface="华文细黑" panose="02010600040101010101" pitchFamily="2" charset="-122"/>
                <a:ea typeface="华文细黑" panose="02010600040101010101" pitchFamily="2" charset="-122"/>
              </a:rPr>
              <a:t>1913</a:t>
            </a:r>
            <a:r>
              <a:rPr lang="zh-CN" altLang="en-US" sz="2400" dirty="0">
                <a:solidFill>
                  <a:schemeClr val="tx1"/>
                </a:solidFill>
                <a:latin typeface="华文细黑" panose="02010600040101010101" pitchFamily="2" charset="-122"/>
                <a:ea typeface="华文细黑" panose="02010600040101010101" pitchFamily="2" charset="-122"/>
              </a:rPr>
              <a:t>年，美国科学家</a:t>
            </a:r>
            <a:r>
              <a:rPr lang="en-US" altLang="zh-CN" sz="2400" dirty="0">
                <a:solidFill>
                  <a:schemeClr val="tx1"/>
                </a:solidFill>
                <a:latin typeface="华文细黑" panose="02010600040101010101" pitchFamily="2" charset="-122"/>
                <a:ea typeface="华文细黑" panose="02010600040101010101" pitchFamily="2" charset="-122"/>
              </a:rPr>
              <a:t>R.A.</a:t>
            </a:r>
            <a:r>
              <a:rPr lang="zh-CN" altLang="en-US" sz="2400" dirty="0">
                <a:solidFill>
                  <a:schemeClr val="tx1"/>
                </a:solidFill>
                <a:latin typeface="华文细黑" panose="02010600040101010101" pitchFamily="2" charset="-122"/>
                <a:ea typeface="华文细黑" panose="02010600040101010101" pitchFamily="2" charset="-122"/>
              </a:rPr>
              <a:t>费森登</a:t>
            </a:r>
            <a:r>
              <a:rPr lang="zh-CN" altLang="zh-CN" sz="2400" dirty="0">
                <a:solidFill>
                  <a:schemeClr val="tx1"/>
                </a:solidFill>
                <a:latin typeface="华文细黑" panose="02010600040101010101" pitchFamily="2" charset="-122"/>
                <a:ea typeface="华文细黑" panose="02010600040101010101" pitchFamily="2" charset="-122"/>
              </a:rPr>
              <a:t>申报了水下探测的多项专利并用自己设计的动圈式换能器制造了第一台</a:t>
            </a:r>
            <a:r>
              <a:rPr lang="zh-CN" altLang="en-US" sz="2400" dirty="0">
                <a:solidFill>
                  <a:schemeClr val="tx1"/>
                </a:solidFill>
                <a:latin typeface="华文细黑" panose="02010600040101010101" pitchFamily="2" charset="-122"/>
                <a:ea typeface="华文细黑" panose="02010600040101010101" pitchFamily="2" charset="-122"/>
              </a:rPr>
              <a:t>测量水下目标的“超声波回声探测仪”以寻找沉船“泰坦尼克号</a:t>
            </a:r>
            <a:r>
              <a:rPr lang="zh-CN" altLang="en-US" sz="2400" dirty="0" smtClean="0">
                <a:solidFill>
                  <a:schemeClr val="tx1"/>
                </a:solidFill>
                <a:latin typeface="华文细黑" panose="02010600040101010101" pitchFamily="2" charset="-122"/>
                <a:ea typeface="华文细黑" panose="02010600040101010101" pitchFamily="2" charset="-122"/>
              </a:rPr>
              <a:t>”。</a:t>
            </a:r>
            <a:endParaRPr lang="zh-CN" altLang="en-US" sz="2400" dirty="0">
              <a:solidFill>
                <a:schemeClr val="tx1"/>
              </a:solidFill>
              <a:latin typeface="华文细黑" panose="02010600040101010101" pitchFamily="2" charset="-122"/>
              <a:ea typeface="华文细黑" panose="02010600040101010101" pitchFamily="2" charset="-122"/>
            </a:endParaRPr>
          </a:p>
          <a:p>
            <a:pPr>
              <a:lnSpc>
                <a:spcPct val="150000"/>
              </a:lnSpc>
              <a:spcBef>
                <a:spcPts val="1800"/>
              </a:spcBef>
              <a:buClrTx/>
              <a:buSzPct val="200000"/>
              <a:buNone/>
            </a:pPr>
            <a:r>
              <a:rPr lang="en-US" altLang="zh-CN" sz="2400" dirty="0">
                <a:solidFill>
                  <a:schemeClr val="tx1"/>
                </a:solidFill>
                <a:latin typeface="华文细黑" panose="02010600040101010101" pitchFamily="2" charset="-122"/>
                <a:ea typeface="华文细黑" panose="02010600040101010101" pitchFamily="2" charset="-122"/>
              </a:rPr>
              <a:t>       1914</a:t>
            </a:r>
            <a:r>
              <a:rPr lang="zh-CN" altLang="en-US" sz="2400" dirty="0">
                <a:solidFill>
                  <a:schemeClr val="tx1"/>
                </a:solidFill>
                <a:latin typeface="华文细黑" panose="02010600040101010101" pitchFamily="2" charset="-122"/>
                <a:ea typeface="华文细黑" panose="02010600040101010101" pitchFamily="2" charset="-122"/>
              </a:rPr>
              <a:t>年</a:t>
            </a:r>
            <a:r>
              <a:rPr lang="en-US" altLang="zh-CN" sz="2400" dirty="0">
                <a:solidFill>
                  <a:schemeClr val="tx1"/>
                </a:solidFill>
                <a:latin typeface="华文细黑" panose="02010600040101010101" pitchFamily="2" charset="-122"/>
                <a:ea typeface="华文细黑" panose="02010600040101010101" pitchFamily="2" charset="-122"/>
              </a:rPr>
              <a:t>4</a:t>
            </a:r>
            <a:r>
              <a:rPr lang="zh-CN" altLang="en-US" sz="2400" dirty="0">
                <a:solidFill>
                  <a:schemeClr val="tx1"/>
                </a:solidFill>
                <a:latin typeface="华文细黑" panose="02010600040101010101" pitchFamily="2" charset="-122"/>
                <a:ea typeface="华文细黑" panose="02010600040101010101" pitchFamily="2" charset="-122"/>
              </a:rPr>
              <a:t>月，他成功的用这台仪器</a:t>
            </a:r>
            <a:r>
              <a:rPr lang="zh-CN" altLang="zh-CN" sz="2400" dirty="0">
                <a:solidFill>
                  <a:schemeClr val="tx1"/>
                </a:solidFill>
                <a:latin typeface="华文细黑" panose="02010600040101010101" pitchFamily="2" charset="-122"/>
                <a:ea typeface="华文细黑" panose="02010600040101010101" pitchFamily="2" charset="-122"/>
              </a:rPr>
              <a:t>（发出的</a:t>
            </a:r>
            <a:r>
              <a:rPr lang="en-US" altLang="zh-CN" sz="2400" dirty="0">
                <a:solidFill>
                  <a:schemeClr val="tx1"/>
                </a:solidFill>
                <a:latin typeface="华文细黑" panose="02010600040101010101" pitchFamily="2" charset="-122"/>
                <a:ea typeface="华文细黑" panose="02010600040101010101" pitchFamily="2" charset="-122"/>
              </a:rPr>
              <a:t>500</a:t>
            </a:r>
            <a:r>
              <a:rPr lang="zh-CN" altLang="zh-CN" sz="2400" dirty="0">
                <a:solidFill>
                  <a:schemeClr val="tx1"/>
                </a:solidFill>
                <a:latin typeface="华文细黑" panose="02010600040101010101" pitchFamily="2" charset="-122"/>
                <a:ea typeface="华文细黑" panose="02010600040101010101" pitchFamily="2" charset="-122"/>
              </a:rPr>
              <a:t>－</a:t>
            </a:r>
            <a:r>
              <a:rPr lang="en-US" altLang="zh-CN" sz="2400" dirty="0">
                <a:solidFill>
                  <a:schemeClr val="tx1"/>
                </a:solidFill>
                <a:latin typeface="华文细黑" panose="02010600040101010101" pitchFamily="2" charset="-122"/>
                <a:ea typeface="华文细黑" panose="02010600040101010101" pitchFamily="2" charset="-122"/>
              </a:rPr>
              <a:t>1000Hz</a:t>
            </a:r>
            <a:r>
              <a:rPr lang="zh-CN" altLang="zh-CN" sz="2400" dirty="0">
                <a:solidFill>
                  <a:schemeClr val="tx1"/>
                </a:solidFill>
                <a:latin typeface="华文细黑" panose="02010600040101010101" pitchFamily="2" charset="-122"/>
                <a:ea typeface="华文细黑" panose="02010600040101010101" pitchFamily="2" charset="-122"/>
              </a:rPr>
              <a:t>的声波</a:t>
            </a:r>
            <a:r>
              <a:rPr lang="zh-CN" altLang="en-US" sz="2400" dirty="0">
                <a:solidFill>
                  <a:schemeClr val="tx1"/>
                </a:solidFill>
                <a:latin typeface="华文细黑" panose="02010600040101010101" pitchFamily="2" charset="-122"/>
                <a:ea typeface="华文细黑" panose="02010600040101010101" pitchFamily="2" charset="-122"/>
              </a:rPr>
              <a:t>）在</a:t>
            </a:r>
            <a:r>
              <a:rPr lang="en-US" altLang="zh-CN" sz="2400" dirty="0">
                <a:solidFill>
                  <a:schemeClr val="tx1"/>
                </a:solidFill>
                <a:latin typeface="华文细黑" panose="02010600040101010101" pitchFamily="2" charset="-122"/>
                <a:ea typeface="华文细黑" panose="02010600040101010101" pitchFamily="2" charset="-122"/>
              </a:rPr>
              <a:t>2</a:t>
            </a:r>
            <a:r>
              <a:rPr lang="zh-CN" altLang="en-US" sz="2400" dirty="0">
                <a:solidFill>
                  <a:schemeClr val="tx1"/>
                </a:solidFill>
                <a:latin typeface="华文细黑" panose="02010600040101010101" pitchFamily="2" charset="-122"/>
                <a:ea typeface="华文细黑" panose="02010600040101010101" pitchFamily="2" charset="-122"/>
              </a:rPr>
              <a:t>海里之外的冰山。</a:t>
            </a:r>
            <a:endParaRPr lang="en-US" altLang="zh-CN" sz="2400" dirty="0">
              <a:solidFill>
                <a:schemeClr val="tx1"/>
              </a:solidFill>
              <a:latin typeface="华文细黑" panose="02010600040101010101" pitchFamily="2" charset="-122"/>
              <a:ea typeface="华文细黑" panose="02010600040101010101" pitchFamily="2" charset="-122"/>
            </a:endParaRPr>
          </a:p>
          <a:p>
            <a:pPr>
              <a:lnSpc>
                <a:spcPct val="150000"/>
              </a:lnSpc>
              <a:spcBef>
                <a:spcPts val="1800"/>
              </a:spcBef>
              <a:buClrTx/>
              <a:buSzPct val="200000"/>
              <a:buNone/>
            </a:pPr>
            <a:r>
              <a:rPr lang="zh-CN" altLang="en-US" sz="2400" dirty="0">
                <a:solidFill>
                  <a:schemeClr val="tx1"/>
                </a:solidFill>
                <a:latin typeface="华文细黑" panose="02010600040101010101" pitchFamily="2" charset="-122"/>
                <a:ea typeface="华文细黑" panose="02010600040101010101" pitchFamily="2" charset="-122"/>
              </a:rPr>
              <a:t>       缺点：还不能精确测定其方向。</a:t>
            </a:r>
          </a:p>
        </p:txBody>
      </p:sp>
      <p:sp>
        <p:nvSpPr>
          <p:cNvPr id="29184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F125400D-DC24-4CBE-9D96-853CB5E767C2}" type="slidenum">
              <a:rPr lang="en-US" altLang="zh-CN" sz="1800">
                <a:solidFill>
                  <a:srgbClr val="000000"/>
                </a:solidFill>
              </a:rPr>
              <a:pPr eaLnBrk="1" hangingPunct="1">
                <a:spcBef>
                  <a:spcPct val="0"/>
                </a:spcBef>
                <a:buClrTx/>
                <a:buFontTx/>
                <a:buNone/>
              </a:pPr>
              <a:t>45</a:t>
            </a:fld>
            <a:endParaRPr lang="en-US" altLang="zh-CN" sz="1800">
              <a:solidFill>
                <a:srgbClr val="000000"/>
              </a:solidFill>
            </a:endParaRPr>
          </a:p>
        </p:txBody>
      </p:sp>
    </p:spTree>
    <p:extLst>
      <p:ext uri="{BB962C8B-B14F-4D97-AF65-F5344CB8AC3E}">
        <p14:creationId xmlns:p14="http://schemas.microsoft.com/office/powerpoint/2010/main" val="2109878074"/>
      </p:ext>
    </p:extLst>
  </p:cSld>
  <p:clrMapOvr>
    <a:masterClrMapping/>
  </p:clrMapOvr>
  <p:transition>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标题 1"/>
          <p:cNvSpPr>
            <a:spLocks noGrp="1"/>
          </p:cNvSpPr>
          <p:nvPr>
            <p:ph type="title"/>
          </p:nvPr>
        </p:nvSpPr>
        <p:spPr/>
        <p:txBody>
          <a:bodyPr/>
          <a:lstStyle/>
          <a:p>
            <a:r>
              <a:rPr lang="zh-CN" altLang="en-US" dirty="0">
                <a:ea typeface="华文新魏" panose="02010800040101010101" pitchFamily="2" charset="-122"/>
              </a:rPr>
              <a:t>声纳技术的发展：军事上</a:t>
            </a:r>
            <a:endParaRPr lang="zh-CN" altLang="en-US" dirty="0" smtClean="0"/>
          </a:p>
        </p:txBody>
      </p:sp>
      <p:sp>
        <p:nvSpPr>
          <p:cNvPr id="293891" name="Rectangle 5"/>
          <p:cNvSpPr>
            <a:spLocks noGrp="1" noChangeArrowheads="1"/>
          </p:cNvSpPr>
          <p:nvPr>
            <p:ph idx="1"/>
          </p:nvPr>
        </p:nvSpPr>
        <p:spPr>
          <a:xfrm>
            <a:off x="900113" y="1116013"/>
            <a:ext cx="7993062" cy="353943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SzPct val="200000"/>
              <a:buFont typeface="Webdings" panose="05030102010509060703" pitchFamily="18" charset="2"/>
              <a:buChar char="ô"/>
            </a:pPr>
            <a:r>
              <a:rPr lang="zh-CN" altLang="zh-CN" dirty="0" smtClean="0">
                <a:solidFill>
                  <a:schemeClr val="tx1"/>
                </a:solidFill>
                <a:latin typeface="华文细黑" panose="02010600040101010101" pitchFamily="2" charset="-122"/>
                <a:ea typeface="华文细黑" panose="02010600040101010101" pitchFamily="2" charset="-122"/>
              </a:rPr>
              <a:t>第一次世界大战期间，德国潜艇大肆活动，展开了“无限潜艇战”，一时横行无敌，对协约国和其他国家的海上运输造成了很大的威胁，几乎中断了横跨大西洋的运输。</a:t>
            </a:r>
            <a:endParaRPr lang="en-US" altLang="zh-CN" dirty="0" smtClean="0">
              <a:solidFill>
                <a:schemeClr val="tx1"/>
              </a:solidFill>
              <a:latin typeface="华文细黑" panose="02010600040101010101" pitchFamily="2" charset="-122"/>
              <a:ea typeface="华文细黑" panose="02010600040101010101" pitchFamily="2" charset="-122"/>
            </a:endParaRPr>
          </a:p>
          <a:p>
            <a:pPr>
              <a:spcBef>
                <a:spcPct val="50000"/>
              </a:spcBef>
              <a:buSzPct val="200000"/>
              <a:buFont typeface="Webdings" panose="05030102010509060703" pitchFamily="18" charset="2"/>
              <a:buChar char="ô"/>
            </a:pPr>
            <a:endParaRPr lang="en-US" altLang="zh-CN" dirty="0" smtClean="0">
              <a:solidFill>
                <a:schemeClr val="tx1"/>
              </a:solidFill>
              <a:latin typeface="华文细黑" panose="02010600040101010101" pitchFamily="2" charset="-122"/>
              <a:ea typeface="华文细黑" panose="02010600040101010101" pitchFamily="2" charset="-122"/>
            </a:endParaRPr>
          </a:p>
          <a:p>
            <a:pPr>
              <a:spcBef>
                <a:spcPct val="50000"/>
              </a:spcBef>
              <a:buSzPct val="200000"/>
              <a:buFont typeface="Webdings" panose="05030102010509060703" pitchFamily="18" charset="2"/>
              <a:buChar char="ô"/>
            </a:pPr>
            <a:r>
              <a:rPr lang="zh-CN" altLang="zh-CN" dirty="0" smtClean="0">
                <a:solidFill>
                  <a:schemeClr val="tx1"/>
                </a:solidFill>
                <a:latin typeface="华文细黑" panose="02010600040101010101" pitchFamily="2" charset="-122"/>
                <a:ea typeface="华文细黑" panose="02010600040101010101" pitchFamily="2" charset="-122"/>
              </a:rPr>
              <a:t>协约国和其他国家十分恼火，相继发展水声设备，对水下的潜艇进行探测</a:t>
            </a:r>
            <a:r>
              <a:rPr lang="zh-CN" altLang="en-US" dirty="0" smtClean="0">
                <a:solidFill>
                  <a:schemeClr val="tx1"/>
                </a:solidFill>
                <a:latin typeface="华文细黑" panose="02010600040101010101" pitchFamily="2" charset="-122"/>
                <a:ea typeface="华文细黑" panose="02010600040101010101" pitchFamily="2" charset="-122"/>
              </a:rPr>
              <a:t>。</a:t>
            </a:r>
            <a:endParaRPr lang="en-US" altLang="zh-CN" dirty="0" smtClean="0">
              <a:solidFill>
                <a:schemeClr val="tx1"/>
              </a:solidFill>
              <a:latin typeface="华文细黑" panose="02010600040101010101" pitchFamily="2" charset="-122"/>
              <a:ea typeface="华文细黑" panose="02010600040101010101" pitchFamily="2" charset="-122"/>
            </a:endParaRPr>
          </a:p>
        </p:txBody>
      </p:sp>
      <p:sp>
        <p:nvSpPr>
          <p:cNvPr id="29389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FB505B6A-5CE8-49A5-944D-E934A587B212}" type="slidenum">
              <a:rPr lang="en-US" altLang="zh-CN" sz="1800">
                <a:solidFill>
                  <a:srgbClr val="000000"/>
                </a:solidFill>
              </a:rPr>
              <a:pPr eaLnBrk="1" hangingPunct="1">
                <a:spcBef>
                  <a:spcPct val="0"/>
                </a:spcBef>
                <a:buClrTx/>
                <a:buFontTx/>
                <a:buNone/>
              </a:pPr>
              <a:t>46</a:t>
            </a:fld>
            <a:endParaRPr lang="en-US" altLang="zh-CN" sz="1800">
              <a:solidFill>
                <a:srgbClr val="000000"/>
              </a:solidFill>
            </a:endParaRPr>
          </a:p>
        </p:txBody>
      </p:sp>
    </p:spTree>
    <p:extLst>
      <p:ext uri="{BB962C8B-B14F-4D97-AF65-F5344CB8AC3E}">
        <p14:creationId xmlns:p14="http://schemas.microsoft.com/office/powerpoint/2010/main" val="2843064547"/>
      </p:ext>
    </p:extLst>
  </p:cSld>
  <p:clrMapOvr>
    <a:masterClrMapping/>
  </p:clrMapOvr>
  <p:transition>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内容占位符 2"/>
          <p:cNvSpPr>
            <a:spLocks noGrp="1"/>
          </p:cNvSpPr>
          <p:nvPr>
            <p:ph idx="1"/>
          </p:nvPr>
        </p:nvSpPr>
        <p:spPr>
          <a:xfrm>
            <a:off x="900113" y="1052513"/>
            <a:ext cx="7993062" cy="5545137"/>
          </a:xfrm>
        </p:spPr>
        <p:txBody>
          <a:bodyPr/>
          <a:lstStyle/>
          <a:p>
            <a:pPr>
              <a:spcBef>
                <a:spcPct val="50000"/>
              </a:spcBef>
              <a:buSzPct val="200000"/>
              <a:buFont typeface="Webdings" panose="05030102010509060703" pitchFamily="18" charset="2"/>
              <a:buChar char="ô"/>
            </a:pPr>
            <a:r>
              <a:rPr lang="zh-CN" altLang="zh-CN" sz="2000" dirty="0">
                <a:solidFill>
                  <a:srgbClr val="3333FF"/>
                </a:solidFill>
                <a:latin typeface="华文细黑" panose="02010600040101010101" pitchFamily="2" charset="-122"/>
                <a:ea typeface="华文细黑" panose="02010600040101010101" pitchFamily="2" charset="-122"/>
              </a:rPr>
              <a:t>俄国电机工程师</a:t>
            </a:r>
            <a:r>
              <a:rPr lang="en-US" altLang="zh-CN" sz="2000" dirty="0">
                <a:solidFill>
                  <a:srgbClr val="3333FF"/>
                </a:solidFill>
                <a:latin typeface="华文细黑" panose="02010600040101010101" pitchFamily="2" charset="-122"/>
                <a:ea typeface="华文细黑" panose="02010600040101010101" pitchFamily="2" charset="-122"/>
              </a:rPr>
              <a:t>C·</a:t>
            </a:r>
            <a:r>
              <a:rPr lang="zh-CN" altLang="zh-CN" sz="2000" dirty="0">
                <a:solidFill>
                  <a:srgbClr val="3333FF"/>
                </a:solidFill>
                <a:latin typeface="华文细黑" panose="02010600040101010101" pitchFamily="2" charset="-122"/>
                <a:ea typeface="华文细黑" panose="02010600040101010101" pitchFamily="2" charset="-122"/>
              </a:rPr>
              <a:t>希洛夫斯基</a:t>
            </a:r>
            <a:r>
              <a:rPr lang="zh-CN" altLang="en-US" sz="2000" dirty="0">
                <a:solidFill>
                  <a:srgbClr val="3333FF"/>
                </a:solidFill>
                <a:latin typeface="华文细黑" panose="02010600040101010101" pitchFamily="2" charset="-122"/>
                <a:ea typeface="华文细黑" panose="02010600040101010101" pitchFamily="2" charset="-122"/>
              </a:rPr>
              <a:t>提出</a:t>
            </a:r>
            <a:r>
              <a:rPr lang="zh-CN" altLang="zh-CN" sz="2000" dirty="0">
                <a:solidFill>
                  <a:srgbClr val="FF0000"/>
                </a:solidFill>
                <a:latin typeface="华文细黑" panose="02010600040101010101" pitchFamily="2" charset="-122"/>
                <a:ea typeface="华文细黑" panose="02010600040101010101" pitchFamily="2" charset="-122"/>
              </a:rPr>
              <a:t>使用高频声波对潜艇进行回声探测的设想</a:t>
            </a:r>
            <a:r>
              <a:rPr lang="zh-CN" altLang="en-US" sz="2000" dirty="0">
                <a:solidFill>
                  <a:srgbClr val="3333FF"/>
                </a:solidFill>
                <a:latin typeface="华文细黑" panose="02010600040101010101" pitchFamily="2" charset="-122"/>
                <a:ea typeface="华文细黑" panose="02010600040101010101" pitchFamily="2" charset="-122"/>
              </a:rPr>
              <a:t>。</a:t>
            </a:r>
            <a:r>
              <a:rPr lang="zh-CN" altLang="zh-CN" sz="2000" dirty="0">
                <a:solidFill>
                  <a:srgbClr val="3333FF"/>
                </a:solidFill>
                <a:latin typeface="华文细黑" panose="02010600040101010101" pitchFamily="2" charset="-122"/>
                <a:ea typeface="华文细黑" panose="02010600040101010101" pitchFamily="2" charset="-122"/>
              </a:rPr>
              <a:t>他的建议在</a:t>
            </a:r>
            <a:r>
              <a:rPr lang="en-US" altLang="zh-CN" sz="2000" dirty="0">
                <a:solidFill>
                  <a:srgbClr val="3333FF"/>
                </a:solidFill>
                <a:latin typeface="华文细黑" panose="02010600040101010101" pitchFamily="2" charset="-122"/>
                <a:ea typeface="华文细黑" panose="02010600040101010101" pitchFamily="2" charset="-122"/>
              </a:rPr>
              <a:t>1915</a:t>
            </a:r>
            <a:r>
              <a:rPr lang="zh-CN" altLang="zh-CN" sz="2000" dirty="0">
                <a:solidFill>
                  <a:srgbClr val="3333FF"/>
                </a:solidFill>
                <a:latin typeface="华文细黑" panose="02010600040101010101" pitchFamily="2" charset="-122"/>
                <a:ea typeface="华文细黑" panose="02010600040101010101" pitchFamily="2" charset="-122"/>
              </a:rPr>
              <a:t>年</a:t>
            </a:r>
            <a:r>
              <a:rPr lang="en-US" altLang="zh-CN" sz="2000" dirty="0">
                <a:solidFill>
                  <a:srgbClr val="3333FF"/>
                </a:solidFill>
                <a:latin typeface="华文细黑" panose="02010600040101010101" pitchFamily="2" charset="-122"/>
                <a:ea typeface="华文细黑" panose="02010600040101010101" pitchFamily="2" charset="-122"/>
              </a:rPr>
              <a:t>2</a:t>
            </a:r>
            <a:r>
              <a:rPr lang="zh-CN" altLang="zh-CN" sz="2000" dirty="0">
                <a:solidFill>
                  <a:srgbClr val="3333FF"/>
                </a:solidFill>
                <a:latin typeface="华文细黑" panose="02010600040101010101" pitchFamily="2" charset="-122"/>
                <a:ea typeface="华文细黑" panose="02010600040101010101" pitchFamily="2" charset="-122"/>
              </a:rPr>
              <a:t>月得到法国政府的采纳，并把它交给法国著名物理学家朗之万（</a:t>
            </a:r>
            <a:r>
              <a:rPr lang="en-US" altLang="zh-CN" sz="2000" dirty="0" err="1">
                <a:solidFill>
                  <a:srgbClr val="3333FF"/>
                </a:solidFill>
                <a:latin typeface="华文细黑" panose="02010600040101010101" pitchFamily="2" charset="-122"/>
                <a:ea typeface="华文细黑" panose="02010600040101010101" pitchFamily="2" charset="-122"/>
              </a:rPr>
              <a:t>Langevin</a:t>
            </a:r>
            <a:r>
              <a:rPr lang="zh-CN" altLang="zh-CN" sz="2000" dirty="0">
                <a:solidFill>
                  <a:srgbClr val="3333FF"/>
                </a:solidFill>
                <a:latin typeface="华文细黑" panose="02010600040101010101" pitchFamily="2" charset="-122"/>
                <a:ea typeface="华文细黑" panose="02010600040101010101" pitchFamily="2" charset="-122"/>
              </a:rPr>
              <a:t>）教授负责实施。</a:t>
            </a:r>
            <a:endParaRPr lang="en-US" altLang="zh-CN" sz="2000" dirty="0">
              <a:solidFill>
                <a:srgbClr val="3333FF"/>
              </a:solidFill>
              <a:latin typeface="华文细黑" panose="02010600040101010101" pitchFamily="2" charset="-122"/>
              <a:ea typeface="华文细黑" panose="02010600040101010101" pitchFamily="2" charset="-122"/>
            </a:endParaRPr>
          </a:p>
          <a:p>
            <a:pPr>
              <a:spcBef>
                <a:spcPct val="50000"/>
              </a:spcBef>
              <a:buSzPct val="200000"/>
              <a:buFont typeface="Webdings" panose="05030102010509060703" pitchFamily="18" charset="2"/>
              <a:buChar char="ô"/>
            </a:pPr>
            <a:r>
              <a:rPr lang="en-US" altLang="zh-CN" sz="2000" dirty="0">
                <a:solidFill>
                  <a:srgbClr val="3333FF"/>
                </a:solidFill>
                <a:latin typeface="华文细黑" panose="02010600040101010101" pitchFamily="2" charset="-122"/>
                <a:ea typeface="华文细黑" panose="02010600040101010101" pitchFamily="2" charset="-122"/>
              </a:rPr>
              <a:t>1914</a:t>
            </a:r>
            <a:r>
              <a:rPr lang="zh-CN" altLang="en-US" sz="2000" dirty="0">
                <a:solidFill>
                  <a:srgbClr val="3333FF"/>
                </a:solidFill>
                <a:latin typeface="华文细黑" panose="02010600040101010101" pitchFamily="2" charset="-122"/>
                <a:ea typeface="华文细黑" panose="02010600040101010101" pitchFamily="2" charset="-122"/>
              </a:rPr>
              <a:t>年，朗之万、康斯坦丁制成了静电式发射器和碳粒微音接收器；</a:t>
            </a:r>
          </a:p>
          <a:p>
            <a:pPr>
              <a:spcBef>
                <a:spcPct val="50000"/>
              </a:spcBef>
              <a:buSzPct val="200000"/>
              <a:buFont typeface="Webdings" panose="05030102010509060703" pitchFamily="18" charset="2"/>
              <a:buChar char="ô"/>
            </a:pPr>
            <a:r>
              <a:rPr lang="zh-CN" altLang="zh-CN" sz="2000" dirty="0">
                <a:solidFill>
                  <a:srgbClr val="3333FF"/>
                </a:solidFill>
                <a:latin typeface="华文细黑" panose="02010600040101010101" pitchFamily="2" charset="-122"/>
                <a:ea typeface="华文细黑" panose="02010600040101010101" pitchFamily="2" charset="-122"/>
              </a:rPr>
              <a:t>在</a:t>
            </a:r>
            <a:r>
              <a:rPr lang="en-US" altLang="zh-CN" sz="2000" dirty="0">
                <a:solidFill>
                  <a:srgbClr val="3333FF"/>
                </a:solidFill>
                <a:latin typeface="华文细黑" panose="02010600040101010101" pitchFamily="2" charset="-122"/>
                <a:ea typeface="华文细黑" panose="02010600040101010101" pitchFamily="2" charset="-122"/>
              </a:rPr>
              <a:t>1915</a:t>
            </a:r>
            <a:r>
              <a:rPr lang="zh-CN" altLang="zh-CN" sz="2000" dirty="0">
                <a:solidFill>
                  <a:srgbClr val="3333FF"/>
                </a:solidFill>
                <a:latin typeface="华文细黑" panose="02010600040101010101" pitchFamily="2" charset="-122"/>
                <a:ea typeface="华文细黑" panose="02010600040101010101" pitchFamily="2" charset="-122"/>
              </a:rPr>
              <a:t>年底和</a:t>
            </a:r>
            <a:r>
              <a:rPr lang="en-US" altLang="zh-CN" sz="2000" dirty="0">
                <a:solidFill>
                  <a:srgbClr val="3333FF"/>
                </a:solidFill>
                <a:latin typeface="华文细黑" panose="02010600040101010101" pitchFamily="2" charset="-122"/>
                <a:ea typeface="华文细黑" panose="02010600040101010101" pitchFamily="2" charset="-122"/>
              </a:rPr>
              <a:t>1916</a:t>
            </a:r>
            <a:r>
              <a:rPr lang="zh-CN" altLang="zh-CN" sz="2000" dirty="0">
                <a:solidFill>
                  <a:srgbClr val="3333FF"/>
                </a:solidFill>
                <a:latin typeface="华文细黑" panose="02010600040101010101" pitchFamily="2" charset="-122"/>
                <a:ea typeface="华文细黑" panose="02010600040101010101" pitchFamily="2" charset="-122"/>
              </a:rPr>
              <a:t>年初在赛纳河的两岸间作传播试验获得成功，实现了两公里的单向传播，收到了海底的反射信号和</a:t>
            </a:r>
            <a:r>
              <a:rPr lang="en-US" altLang="zh-CN" sz="2000" dirty="0">
                <a:solidFill>
                  <a:srgbClr val="3333FF"/>
                </a:solidFill>
                <a:latin typeface="华文细黑" panose="02010600040101010101" pitchFamily="2" charset="-122"/>
                <a:ea typeface="华文细黑" panose="02010600040101010101" pitchFamily="2" charset="-122"/>
              </a:rPr>
              <a:t>200m</a:t>
            </a:r>
            <a:r>
              <a:rPr lang="zh-CN" altLang="zh-CN" sz="2000" dirty="0">
                <a:solidFill>
                  <a:srgbClr val="3333FF"/>
                </a:solidFill>
                <a:latin typeface="华文细黑" panose="02010600040101010101" pitchFamily="2" charset="-122"/>
                <a:ea typeface="华文细黑" panose="02010600040101010101" pitchFamily="2" charset="-122"/>
              </a:rPr>
              <a:t>外一块钢板的反射信号。</a:t>
            </a:r>
            <a:endParaRPr lang="en-US" altLang="zh-CN" sz="2000" dirty="0">
              <a:solidFill>
                <a:srgbClr val="3333FF"/>
              </a:solidFill>
              <a:latin typeface="华文细黑" panose="02010600040101010101" pitchFamily="2" charset="-122"/>
              <a:ea typeface="华文细黑" panose="02010600040101010101" pitchFamily="2" charset="-122"/>
            </a:endParaRPr>
          </a:p>
          <a:p>
            <a:pPr>
              <a:spcBef>
                <a:spcPct val="50000"/>
              </a:spcBef>
              <a:buSzPct val="200000"/>
              <a:buFont typeface="Webdings" panose="05030102010509060703" pitchFamily="18" charset="2"/>
              <a:buChar char="ô"/>
            </a:pPr>
            <a:r>
              <a:rPr lang="en-US" altLang="zh-CN" sz="2000" dirty="0">
                <a:solidFill>
                  <a:srgbClr val="3333FF"/>
                </a:solidFill>
                <a:latin typeface="华文细黑" panose="02010600040101010101" pitchFamily="2" charset="-122"/>
                <a:ea typeface="华文细黑" panose="02010600040101010101" pitchFamily="2" charset="-122"/>
              </a:rPr>
              <a:t>1917</a:t>
            </a:r>
            <a:r>
              <a:rPr lang="zh-CN" altLang="zh-CN" sz="2000" dirty="0">
                <a:solidFill>
                  <a:srgbClr val="3333FF"/>
                </a:solidFill>
                <a:latin typeface="华文细黑" panose="02010600040101010101" pitchFamily="2" charset="-122"/>
                <a:ea typeface="华文细黑" panose="02010600040101010101" pitchFamily="2" charset="-122"/>
              </a:rPr>
              <a:t>年</a:t>
            </a:r>
            <a:r>
              <a:rPr lang="en-US" altLang="zh-CN" sz="2000" dirty="0">
                <a:solidFill>
                  <a:srgbClr val="3333FF"/>
                </a:solidFill>
                <a:latin typeface="华文细黑" panose="02010600040101010101" pitchFamily="2" charset="-122"/>
                <a:ea typeface="华文细黑" panose="02010600040101010101" pitchFamily="2" charset="-122"/>
              </a:rPr>
              <a:t>11</a:t>
            </a:r>
            <a:r>
              <a:rPr lang="zh-CN" altLang="zh-CN" sz="2000" dirty="0">
                <a:solidFill>
                  <a:srgbClr val="3333FF"/>
                </a:solidFill>
                <a:latin typeface="华文细黑" panose="02010600040101010101" pitchFamily="2" charset="-122"/>
                <a:ea typeface="华文细黑" panose="02010600040101010101" pitchFamily="2" charset="-122"/>
              </a:rPr>
              <a:t>月，</a:t>
            </a:r>
            <a:r>
              <a:rPr lang="zh-CN" altLang="en-US" sz="2000" dirty="0">
                <a:solidFill>
                  <a:srgbClr val="3333FF"/>
                </a:solidFill>
                <a:latin typeface="华文细黑" panose="02010600040101010101" pitchFamily="2" charset="-122"/>
                <a:ea typeface="华文细黑" panose="02010600040101010101" pitchFamily="2" charset="-122"/>
              </a:rPr>
              <a:t>采用石英晶片</a:t>
            </a:r>
            <a:r>
              <a:rPr lang="zh-CN" altLang="zh-CN" sz="2000" dirty="0">
                <a:solidFill>
                  <a:srgbClr val="3333FF"/>
                </a:solidFill>
                <a:latin typeface="华文细黑" panose="02010600040101010101" pitchFamily="2" charset="-122"/>
                <a:ea typeface="华文细黑" panose="02010600040101010101" pitchFamily="2" charset="-122"/>
              </a:rPr>
              <a:t>做成石英压电接收换能器，配以云母静电发射换能器，完成了</a:t>
            </a:r>
            <a:r>
              <a:rPr lang="en-US" altLang="zh-CN" sz="2000" dirty="0">
                <a:solidFill>
                  <a:srgbClr val="3333FF"/>
                </a:solidFill>
                <a:latin typeface="华文细黑" panose="02010600040101010101" pitchFamily="2" charset="-122"/>
                <a:ea typeface="华文细黑" panose="02010600040101010101" pitchFamily="2" charset="-122"/>
              </a:rPr>
              <a:t>6km</a:t>
            </a:r>
            <a:r>
              <a:rPr lang="zh-CN" altLang="zh-CN" sz="2000" dirty="0">
                <a:solidFill>
                  <a:srgbClr val="3333FF"/>
                </a:solidFill>
                <a:latin typeface="华文细黑" panose="02010600040101010101" pitchFamily="2" charset="-122"/>
                <a:ea typeface="华文细黑" panose="02010600040101010101" pitchFamily="2" charset="-122"/>
              </a:rPr>
              <a:t>的单程信号收发，后来又利用石英替代云母完成了</a:t>
            </a:r>
            <a:r>
              <a:rPr lang="en-US" altLang="zh-CN" sz="2000" dirty="0">
                <a:solidFill>
                  <a:srgbClr val="3333FF"/>
                </a:solidFill>
                <a:latin typeface="华文细黑" panose="02010600040101010101" pitchFamily="2" charset="-122"/>
                <a:ea typeface="华文细黑" panose="02010600040101010101" pitchFamily="2" charset="-122"/>
              </a:rPr>
              <a:t>8km</a:t>
            </a:r>
            <a:r>
              <a:rPr lang="zh-CN" altLang="zh-CN" sz="2000" dirty="0">
                <a:solidFill>
                  <a:srgbClr val="3333FF"/>
                </a:solidFill>
                <a:latin typeface="华文细黑" panose="02010600040101010101" pitchFamily="2" charset="-122"/>
                <a:ea typeface="华文细黑" panose="02010600040101010101" pitchFamily="2" charset="-122"/>
              </a:rPr>
              <a:t>的单程信号传播，而且第一次搜寻到了</a:t>
            </a:r>
            <a:r>
              <a:rPr lang="en-US" altLang="zh-CN" sz="2000" dirty="0">
                <a:solidFill>
                  <a:srgbClr val="3333FF"/>
                </a:solidFill>
                <a:latin typeface="华文细黑" panose="02010600040101010101" pitchFamily="2" charset="-122"/>
                <a:ea typeface="华文细黑" panose="02010600040101010101" pitchFamily="2" charset="-122"/>
              </a:rPr>
              <a:t>1500m</a:t>
            </a:r>
            <a:r>
              <a:rPr lang="zh-CN" altLang="zh-CN" sz="2000" dirty="0">
                <a:solidFill>
                  <a:srgbClr val="3333FF"/>
                </a:solidFill>
                <a:latin typeface="华文细黑" panose="02010600040101010101" pitchFamily="2" charset="-122"/>
                <a:ea typeface="华文细黑" panose="02010600040101010101" pitchFamily="2" charset="-122"/>
              </a:rPr>
              <a:t>处潜艇的回波。</a:t>
            </a:r>
            <a:endParaRPr lang="en-US" altLang="zh-CN" sz="2000" dirty="0">
              <a:solidFill>
                <a:srgbClr val="3333FF"/>
              </a:solidFill>
              <a:latin typeface="华文细黑" panose="02010600040101010101" pitchFamily="2" charset="-122"/>
              <a:ea typeface="华文细黑" panose="02010600040101010101" pitchFamily="2" charset="-122"/>
            </a:endParaRPr>
          </a:p>
          <a:p>
            <a:pPr>
              <a:lnSpc>
                <a:spcPct val="150000"/>
              </a:lnSpc>
              <a:spcBef>
                <a:spcPct val="50000"/>
              </a:spcBef>
              <a:buSzPct val="200000"/>
              <a:buFont typeface="Webdings" panose="05030102010509060703" pitchFamily="18" charset="2"/>
              <a:buChar char="ô"/>
            </a:pPr>
            <a:r>
              <a:rPr lang="zh-CN" altLang="zh-CN" sz="2000" dirty="0">
                <a:solidFill>
                  <a:srgbClr val="3333FF"/>
                </a:solidFill>
                <a:latin typeface="华文细黑" panose="02010600040101010101" pitchFamily="2" charset="-122"/>
                <a:ea typeface="华文细黑" panose="02010600040101010101" pitchFamily="2" charset="-122"/>
              </a:rPr>
              <a:t>可惜直到第一次世界大战结束，他们也没有做出进一步的成果</a:t>
            </a:r>
            <a:r>
              <a:rPr lang="zh-CN" altLang="en-US" sz="2000" dirty="0">
                <a:solidFill>
                  <a:srgbClr val="3333FF"/>
                </a:solidFill>
                <a:latin typeface="华文细黑" panose="02010600040101010101" pitchFamily="2" charset="-122"/>
                <a:ea typeface="华文细黑" panose="02010600040101010101" pitchFamily="2" charset="-122"/>
              </a:rPr>
              <a:t>，</a:t>
            </a:r>
            <a:r>
              <a:rPr lang="zh-CN" altLang="zh-CN" sz="2000" dirty="0">
                <a:solidFill>
                  <a:srgbClr val="3333FF"/>
                </a:solidFill>
                <a:latin typeface="华文细黑" panose="02010600040101010101" pitchFamily="2" charset="-122"/>
                <a:ea typeface="华文细黑" panose="02010600040101010101" pitchFamily="2" charset="-122"/>
              </a:rPr>
              <a:t>但是，朗之万和它的同事们的杰出成就，开创了超声检测的应用技术。</a:t>
            </a:r>
          </a:p>
        </p:txBody>
      </p:sp>
      <p:sp>
        <p:nvSpPr>
          <p:cNvPr id="295939" name="Rectangle 2"/>
          <p:cNvSpPr>
            <a:spLocks noGrp="1" noChangeArrowheads="1"/>
          </p:cNvSpPr>
          <p:nvPr>
            <p:ph type="title"/>
          </p:nvPr>
        </p:nvSpPr>
        <p:spPr>
          <a:xfrm>
            <a:off x="760413" y="115888"/>
            <a:ext cx="7772400" cy="7207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dirty="0" smtClean="0">
                <a:ea typeface="华文新魏" panose="02010800040101010101" pitchFamily="2" charset="-122"/>
              </a:rPr>
              <a:t>声纳技术的发展：军事上</a:t>
            </a:r>
          </a:p>
        </p:txBody>
      </p:sp>
      <p:sp>
        <p:nvSpPr>
          <p:cNvPr id="29594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C0A1F6E3-27E5-49CF-A43B-8A6D3BA923BB}" type="slidenum">
              <a:rPr lang="en-US" altLang="zh-CN" sz="1800">
                <a:solidFill>
                  <a:srgbClr val="000000"/>
                </a:solidFill>
              </a:rPr>
              <a:pPr eaLnBrk="1" hangingPunct="1">
                <a:spcBef>
                  <a:spcPct val="0"/>
                </a:spcBef>
                <a:buClrTx/>
                <a:buFontTx/>
                <a:buNone/>
              </a:pPr>
              <a:t>47</a:t>
            </a:fld>
            <a:endParaRPr lang="en-US" altLang="zh-CN" sz="1800">
              <a:solidFill>
                <a:srgbClr val="000000"/>
              </a:solidFill>
            </a:endParaRPr>
          </a:p>
        </p:txBody>
      </p:sp>
    </p:spTree>
    <p:extLst>
      <p:ext uri="{BB962C8B-B14F-4D97-AF65-F5344CB8AC3E}">
        <p14:creationId xmlns:p14="http://schemas.microsoft.com/office/powerpoint/2010/main" val="4229228459"/>
      </p:ext>
    </p:extLst>
  </p:cSld>
  <p:clrMapOvr>
    <a:masterClrMapping/>
  </p:clrMapOvr>
  <p:transition>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内容占位符 2"/>
          <p:cNvSpPr>
            <a:spLocks noGrp="1"/>
          </p:cNvSpPr>
          <p:nvPr>
            <p:ph idx="1"/>
          </p:nvPr>
        </p:nvSpPr>
        <p:spPr>
          <a:xfrm>
            <a:off x="900113" y="1052513"/>
            <a:ext cx="7993062" cy="5545137"/>
          </a:xfrm>
        </p:spPr>
        <p:txBody>
          <a:bodyPr/>
          <a:lstStyle/>
          <a:p>
            <a:pPr>
              <a:lnSpc>
                <a:spcPct val="150000"/>
              </a:lnSpc>
              <a:spcBef>
                <a:spcPct val="50000"/>
              </a:spcBef>
              <a:buSzPct val="200000"/>
              <a:buFont typeface="Webdings" panose="05030102010509060703" pitchFamily="18" charset="2"/>
              <a:buChar char="ô"/>
            </a:pPr>
            <a:r>
              <a:rPr lang="zh-CN" altLang="zh-CN" sz="2400" dirty="0" smtClean="0">
                <a:solidFill>
                  <a:srgbClr val="3333FF"/>
                </a:solidFill>
                <a:latin typeface="华文细黑" panose="02010600040101010101" pitchFamily="2" charset="-122"/>
                <a:ea typeface="华文细黑" panose="02010600040101010101" pitchFamily="2" charset="-122"/>
              </a:rPr>
              <a:t>在这段时间里，人们还研制了</a:t>
            </a:r>
            <a:r>
              <a:rPr lang="zh-CN" altLang="zh-CN" sz="2400" b="1" dirty="0" smtClean="0">
                <a:solidFill>
                  <a:srgbClr val="FF0000"/>
                </a:solidFill>
                <a:latin typeface="华文细黑" panose="02010600040101010101" pitchFamily="2" charset="-122"/>
                <a:ea typeface="华文细黑" panose="02010600040101010101" pitchFamily="2" charset="-122"/>
              </a:rPr>
              <a:t>被动声呐</a:t>
            </a:r>
            <a:r>
              <a:rPr lang="zh-CN" altLang="zh-CN" sz="2400" dirty="0" smtClean="0">
                <a:solidFill>
                  <a:srgbClr val="3333FF"/>
                </a:solidFill>
                <a:latin typeface="华文细黑" panose="02010600040101010101" pitchFamily="2" charset="-122"/>
                <a:ea typeface="华文细黑" panose="02010600040101010101" pitchFamily="2" charset="-122"/>
              </a:rPr>
              <a:t>，通过收听</a:t>
            </a:r>
            <a:r>
              <a:rPr lang="zh-CN" altLang="zh-CN" sz="2400" b="1" dirty="0" smtClean="0">
                <a:solidFill>
                  <a:srgbClr val="FF0000"/>
                </a:solidFill>
                <a:latin typeface="华文细黑" panose="02010600040101010101" pitchFamily="2" charset="-122"/>
                <a:ea typeface="华文细黑" panose="02010600040101010101" pitchFamily="2" charset="-122"/>
              </a:rPr>
              <a:t>敌舰的噪声</a:t>
            </a:r>
            <a:r>
              <a:rPr lang="zh-CN" altLang="zh-CN" sz="2400" dirty="0" smtClean="0">
                <a:solidFill>
                  <a:srgbClr val="3333FF"/>
                </a:solidFill>
                <a:latin typeface="华文细黑" panose="02010600040101010101" pitchFamily="2" charset="-122"/>
                <a:ea typeface="华文细黑" panose="02010600040101010101" pitchFamily="2" charset="-122"/>
              </a:rPr>
              <a:t>来测定它的方位。</a:t>
            </a:r>
            <a:endParaRPr lang="en-US" altLang="zh-CN" sz="2400" dirty="0" smtClean="0">
              <a:solidFill>
                <a:srgbClr val="3333FF"/>
              </a:solidFill>
              <a:latin typeface="华文细黑" panose="02010600040101010101" pitchFamily="2" charset="-122"/>
              <a:ea typeface="华文细黑" panose="02010600040101010101" pitchFamily="2" charset="-122"/>
            </a:endParaRPr>
          </a:p>
          <a:p>
            <a:pPr lvl="1">
              <a:lnSpc>
                <a:spcPct val="150000"/>
              </a:lnSpc>
              <a:spcBef>
                <a:spcPct val="50000"/>
              </a:spcBef>
              <a:buSzPct val="200000"/>
              <a:buFont typeface="Webdings" panose="05030102010509060703" pitchFamily="18" charset="2"/>
              <a:buChar char="ô"/>
            </a:pPr>
            <a:r>
              <a:rPr lang="zh-CN" altLang="zh-CN" sz="2000" dirty="0" smtClean="0">
                <a:solidFill>
                  <a:srgbClr val="FF0000"/>
                </a:solidFill>
                <a:latin typeface="华文细黑" panose="02010600040101010101" pitchFamily="2" charset="-122"/>
                <a:ea typeface="华文细黑" panose="02010600040101010101" pitchFamily="2" charset="-122"/>
              </a:rPr>
              <a:t>最早的被动收听声呐只有两个接收器</a:t>
            </a:r>
            <a:r>
              <a:rPr lang="zh-CN" altLang="zh-CN" sz="2000" dirty="0" smtClean="0">
                <a:solidFill>
                  <a:srgbClr val="3333FF"/>
                </a:solidFill>
                <a:latin typeface="华文细黑" panose="02010600040101010101" pitchFamily="2" charset="-122"/>
                <a:ea typeface="华文细黑" panose="02010600040101010101" pitchFamily="2" charset="-122"/>
              </a:rPr>
              <a:t>，通过带在人头上的听诊器收听。为准确地确定距离，后来发展成</a:t>
            </a:r>
            <a:r>
              <a:rPr lang="zh-CN" altLang="zh-CN" sz="2000" dirty="0" smtClean="0">
                <a:solidFill>
                  <a:srgbClr val="FF0000"/>
                </a:solidFill>
                <a:latin typeface="华文细黑" panose="02010600040101010101" pitchFamily="2" charset="-122"/>
                <a:ea typeface="华文细黑" panose="02010600040101010101" pitchFamily="2" charset="-122"/>
              </a:rPr>
              <a:t>每侧多个水听器的有空间分布的线阵</a:t>
            </a:r>
            <a:r>
              <a:rPr lang="zh-CN" altLang="zh-CN" sz="2000" dirty="0" smtClean="0">
                <a:solidFill>
                  <a:srgbClr val="3333FF"/>
                </a:solidFill>
                <a:latin typeface="华文细黑" panose="02010600040101010101" pitchFamily="2" charset="-122"/>
                <a:ea typeface="华文细黑" panose="02010600040101010101" pitchFamily="2" charset="-122"/>
              </a:rPr>
              <a:t>，靠旋转线阵，用耳朵判断敌舰的方位。</a:t>
            </a:r>
            <a:endParaRPr lang="en-US" altLang="zh-CN" sz="2000" dirty="0" smtClean="0">
              <a:solidFill>
                <a:srgbClr val="3333FF"/>
              </a:solidFill>
              <a:latin typeface="华文细黑" panose="02010600040101010101" pitchFamily="2" charset="-122"/>
              <a:ea typeface="华文细黑" panose="02010600040101010101" pitchFamily="2" charset="-122"/>
            </a:endParaRPr>
          </a:p>
          <a:p>
            <a:pPr>
              <a:spcBef>
                <a:spcPct val="50000"/>
              </a:spcBef>
              <a:buSzPct val="200000"/>
              <a:buFont typeface="Webdings" panose="05030102010509060703" pitchFamily="18" charset="2"/>
              <a:buChar char="ô"/>
            </a:pPr>
            <a:endParaRPr lang="zh-CN" altLang="zh-CN" sz="2200" dirty="0" smtClean="0">
              <a:solidFill>
                <a:srgbClr val="3333FF"/>
              </a:solidFill>
              <a:latin typeface="华文细黑" panose="02010600040101010101" pitchFamily="2" charset="-122"/>
              <a:ea typeface="华文细黑" panose="02010600040101010101" pitchFamily="2" charset="-122"/>
            </a:endParaRPr>
          </a:p>
          <a:p>
            <a:pPr>
              <a:spcBef>
                <a:spcPct val="50000"/>
              </a:spcBef>
              <a:buSzPct val="200000"/>
              <a:buFont typeface="Webdings" panose="05030102010509060703" pitchFamily="18" charset="2"/>
              <a:buChar char="ô"/>
            </a:pPr>
            <a:endParaRPr lang="en-US" altLang="zh-CN" sz="2200" dirty="0" smtClean="0">
              <a:solidFill>
                <a:srgbClr val="3333FF"/>
              </a:solidFill>
              <a:latin typeface="华文细黑" panose="02010600040101010101" pitchFamily="2" charset="-122"/>
              <a:ea typeface="华文细黑" panose="02010600040101010101" pitchFamily="2" charset="-122"/>
            </a:endParaRPr>
          </a:p>
        </p:txBody>
      </p:sp>
      <p:sp>
        <p:nvSpPr>
          <p:cNvPr id="296963" name="Rectangle 2"/>
          <p:cNvSpPr>
            <a:spLocks noGrp="1" noChangeArrowheads="1"/>
          </p:cNvSpPr>
          <p:nvPr>
            <p:ph type="title"/>
          </p:nvPr>
        </p:nvSpPr>
        <p:spPr>
          <a:xfrm>
            <a:off x="760413" y="115888"/>
            <a:ext cx="77724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smtClean="0">
                <a:ea typeface="华文新魏" panose="02010800040101010101" pitchFamily="2" charset="-122"/>
              </a:rPr>
              <a:t>声纳技术的发展：军事上</a:t>
            </a:r>
          </a:p>
        </p:txBody>
      </p:sp>
      <p:sp>
        <p:nvSpPr>
          <p:cNvPr id="29696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D2D7BB86-7AA1-46CC-8B9B-A913FDBE8428}" type="slidenum">
              <a:rPr lang="en-US" altLang="zh-CN" sz="1800">
                <a:solidFill>
                  <a:srgbClr val="000000"/>
                </a:solidFill>
              </a:rPr>
              <a:pPr eaLnBrk="1" hangingPunct="1">
                <a:spcBef>
                  <a:spcPct val="0"/>
                </a:spcBef>
                <a:buClrTx/>
                <a:buFontTx/>
                <a:buNone/>
              </a:pPr>
              <a:t>48</a:t>
            </a:fld>
            <a:endParaRPr lang="en-US" altLang="zh-CN" sz="1800">
              <a:solidFill>
                <a:srgbClr val="000000"/>
              </a:solidFill>
            </a:endParaRPr>
          </a:p>
        </p:txBody>
      </p:sp>
    </p:spTree>
    <p:extLst>
      <p:ext uri="{BB962C8B-B14F-4D97-AF65-F5344CB8AC3E}">
        <p14:creationId xmlns:p14="http://schemas.microsoft.com/office/powerpoint/2010/main" val="1466105229"/>
      </p:ext>
    </p:extLst>
  </p:cSld>
  <p:clrMapOvr>
    <a:masterClrMapping/>
  </p:clrMapOvr>
  <p:transition>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p:cNvSpPr>
            <a:spLocks noGrp="1"/>
          </p:cNvSpPr>
          <p:nvPr>
            <p:ph idx="1"/>
          </p:nvPr>
        </p:nvSpPr>
        <p:spPr>
          <a:xfrm>
            <a:off x="900113" y="1052513"/>
            <a:ext cx="7993062" cy="5545137"/>
          </a:xfrm>
        </p:spPr>
        <p:txBody>
          <a:bodyPr/>
          <a:lstStyle/>
          <a:p>
            <a:pPr marL="0" indent="0">
              <a:lnSpc>
                <a:spcPct val="120000"/>
              </a:lnSpc>
              <a:spcBef>
                <a:spcPts val="1200"/>
              </a:spcBef>
              <a:buSzPct val="200000"/>
              <a:buFont typeface="Wingdings" panose="05000000000000000000" pitchFamily="2" charset="2"/>
              <a:buNone/>
              <a:defRPr/>
            </a:pPr>
            <a:r>
              <a:rPr lang="zh-CN" altLang="en-US" sz="2400" dirty="0" smtClean="0"/>
              <a:t>一战后，</a:t>
            </a:r>
            <a:r>
              <a:rPr lang="zh-CN" altLang="zh-CN" sz="2400" dirty="0" smtClean="0"/>
              <a:t>主动声呐和被动声呐都得到进一步的发展</a:t>
            </a:r>
            <a:r>
              <a:rPr lang="zh-CN" altLang="en-US" sz="2400" dirty="0" smtClean="0"/>
              <a:t>：</a:t>
            </a:r>
            <a:endParaRPr lang="en-US" altLang="zh-CN" sz="2400" dirty="0" smtClean="0"/>
          </a:p>
          <a:p>
            <a:pPr>
              <a:lnSpc>
                <a:spcPct val="120000"/>
              </a:lnSpc>
              <a:spcBef>
                <a:spcPts val="1200"/>
              </a:spcBef>
              <a:buSzPct val="200000"/>
              <a:buFont typeface="Webdings" pitchFamily="18" charset="2"/>
              <a:buChar char="ô"/>
              <a:defRPr/>
            </a:pPr>
            <a:r>
              <a:rPr lang="zh-CN" altLang="zh-CN" sz="2400" dirty="0" smtClean="0"/>
              <a:t>英美以发展</a:t>
            </a:r>
            <a:r>
              <a:rPr lang="zh-CN" altLang="zh-CN" sz="2400" b="1" dirty="0" smtClean="0">
                <a:solidFill>
                  <a:srgbClr val="FF0000"/>
                </a:solidFill>
              </a:rPr>
              <a:t>主动式声呐</a:t>
            </a:r>
            <a:r>
              <a:rPr lang="zh-CN" altLang="zh-CN" sz="2400" dirty="0" smtClean="0"/>
              <a:t>为主，使用了较高的频率，使之与</a:t>
            </a:r>
            <a:r>
              <a:rPr lang="zh-CN" altLang="zh-CN" sz="2400" b="1" dirty="0" smtClean="0">
                <a:solidFill>
                  <a:srgbClr val="FF0000"/>
                </a:solidFill>
              </a:rPr>
              <a:t>本舰的噪声频段相差较远</a:t>
            </a:r>
            <a:r>
              <a:rPr lang="zh-CN" altLang="zh-CN" sz="2400" dirty="0" smtClean="0"/>
              <a:t>，能不</a:t>
            </a:r>
            <a:r>
              <a:rPr lang="zh-CN" altLang="zh-CN" sz="2400" dirty="0" smtClean="0">
                <a:solidFill>
                  <a:srgbClr val="FF0000"/>
                </a:solidFill>
              </a:rPr>
              <a:t>受本舰噪声干扰</a:t>
            </a:r>
            <a:endParaRPr lang="en-US" altLang="zh-CN" sz="2400" dirty="0"/>
          </a:p>
          <a:p>
            <a:pPr lvl="1">
              <a:lnSpc>
                <a:spcPct val="120000"/>
              </a:lnSpc>
              <a:spcBef>
                <a:spcPts val="1200"/>
              </a:spcBef>
              <a:buSzPct val="200000"/>
              <a:buFont typeface="Webdings" pitchFamily="18" charset="2"/>
              <a:buChar char="ô"/>
              <a:defRPr/>
            </a:pPr>
            <a:r>
              <a:rPr lang="zh-CN" altLang="zh-CN" sz="2000" dirty="0" smtClean="0"/>
              <a:t>如朗之万的声呐频率是</a:t>
            </a:r>
            <a:r>
              <a:rPr lang="en-US" altLang="zh-CN" sz="2000" dirty="0" smtClean="0"/>
              <a:t>38kHz</a:t>
            </a:r>
            <a:r>
              <a:rPr lang="zh-CN" altLang="zh-CN" sz="2000" dirty="0" smtClean="0"/>
              <a:t>，后继的声呐频率也大多在</a:t>
            </a:r>
            <a:r>
              <a:rPr lang="en-US" altLang="zh-CN" sz="2000" dirty="0" smtClean="0"/>
              <a:t>10kHz</a:t>
            </a:r>
            <a:r>
              <a:rPr lang="zh-CN" altLang="zh-CN" sz="2000" dirty="0" smtClean="0"/>
              <a:t>～</a:t>
            </a:r>
            <a:r>
              <a:rPr lang="en-US" altLang="zh-CN" sz="2000" dirty="0" smtClean="0"/>
              <a:t>30kHz</a:t>
            </a:r>
            <a:r>
              <a:rPr lang="zh-CN" altLang="zh-CN" sz="2000" dirty="0" smtClean="0"/>
              <a:t>，而且由于频率较高，可以形成很强的指向性。</a:t>
            </a:r>
            <a:endParaRPr lang="en-US" altLang="zh-CN" sz="2000" dirty="0" smtClean="0"/>
          </a:p>
          <a:p>
            <a:pPr>
              <a:lnSpc>
                <a:spcPct val="120000"/>
              </a:lnSpc>
              <a:spcBef>
                <a:spcPts val="1200"/>
              </a:spcBef>
              <a:buSzPct val="200000"/>
              <a:buFont typeface="Webdings" pitchFamily="18" charset="2"/>
              <a:buChar char="ô"/>
              <a:defRPr/>
            </a:pPr>
            <a:r>
              <a:rPr lang="zh-CN" altLang="zh-CN" sz="2400" dirty="0" smtClean="0"/>
              <a:t>德国是战败国，根据凡尔赛和约的规定，不得建潜艇，并只能有吨位小的军舰，他们的注意力则集中在发展</a:t>
            </a:r>
            <a:r>
              <a:rPr lang="zh-CN" altLang="zh-CN" sz="2400" b="1" dirty="0" smtClean="0">
                <a:solidFill>
                  <a:srgbClr val="FF0000"/>
                </a:solidFill>
              </a:rPr>
              <a:t>被动收听系统</a:t>
            </a:r>
            <a:r>
              <a:rPr lang="zh-CN" altLang="zh-CN" sz="2400" dirty="0" smtClean="0"/>
              <a:t>。</a:t>
            </a:r>
            <a:endParaRPr lang="en-US" altLang="zh-CN" sz="2400" dirty="0" smtClean="0"/>
          </a:p>
          <a:p>
            <a:pPr lvl="1">
              <a:lnSpc>
                <a:spcPct val="120000"/>
              </a:lnSpc>
              <a:spcBef>
                <a:spcPts val="1200"/>
              </a:spcBef>
              <a:buSzPct val="200000"/>
              <a:buFont typeface="Webdings" pitchFamily="18" charset="2"/>
              <a:buChar char="ô"/>
              <a:defRPr/>
            </a:pPr>
            <a:r>
              <a:rPr lang="zh-CN" altLang="en-US" sz="2000" dirty="0"/>
              <a:t>德国的欧根王子号巡洋舰上装有每侧</a:t>
            </a:r>
            <a:r>
              <a:rPr lang="en-US" altLang="zh-CN" sz="2000" dirty="0"/>
              <a:t>60</a:t>
            </a:r>
            <a:r>
              <a:rPr lang="zh-CN" altLang="en-US" sz="2000" dirty="0"/>
              <a:t>个水听器的共形</a:t>
            </a:r>
            <a:r>
              <a:rPr lang="zh-CN" altLang="en-US" sz="2000" dirty="0" smtClean="0"/>
              <a:t>阵</a:t>
            </a:r>
            <a:r>
              <a:rPr lang="zh-CN" altLang="en-US" sz="2000" dirty="0"/>
              <a:t>，</a:t>
            </a:r>
            <a:r>
              <a:rPr lang="zh-CN" altLang="en-US" sz="2000" dirty="0" smtClean="0"/>
              <a:t>设计精良</a:t>
            </a:r>
            <a:r>
              <a:rPr lang="zh-CN" altLang="en-US" sz="2000" dirty="0"/>
              <a:t>，</a:t>
            </a:r>
            <a:r>
              <a:rPr lang="zh-CN" altLang="en-US" sz="2000" dirty="0" smtClean="0"/>
              <a:t>对</a:t>
            </a:r>
            <a:r>
              <a:rPr lang="zh-CN" altLang="en-US" sz="2000" dirty="0"/>
              <a:t>以后的被动声呐发展影响</a:t>
            </a:r>
            <a:r>
              <a:rPr lang="zh-CN" altLang="en-US" sz="2000" dirty="0" smtClean="0"/>
              <a:t>很大。</a:t>
            </a:r>
            <a:endParaRPr lang="en-US" altLang="zh-CN" sz="2000" dirty="0"/>
          </a:p>
          <a:p>
            <a:pPr>
              <a:spcBef>
                <a:spcPct val="50000"/>
              </a:spcBef>
              <a:buSzPct val="200000"/>
              <a:buFont typeface="Webdings" pitchFamily="18" charset="2"/>
              <a:buChar char="ô"/>
              <a:defRPr/>
            </a:pPr>
            <a:endParaRPr lang="en-US" altLang="zh-CN" sz="2200" b="1" dirty="0" smtClean="0"/>
          </a:p>
        </p:txBody>
      </p:sp>
      <p:sp>
        <p:nvSpPr>
          <p:cNvPr id="297987" name="Rectangle 2"/>
          <p:cNvSpPr>
            <a:spLocks noGrp="1" noChangeArrowheads="1"/>
          </p:cNvSpPr>
          <p:nvPr>
            <p:ph type="title"/>
          </p:nvPr>
        </p:nvSpPr>
        <p:spPr>
          <a:xfrm>
            <a:off x="760413" y="115888"/>
            <a:ext cx="7772400" cy="64928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smtClean="0">
                <a:ea typeface="华文新魏" panose="02010800040101010101" pitchFamily="2" charset="-122"/>
              </a:rPr>
              <a:t>声纳技术的发展：军事上</a:t>
            </a:r>
          </a:p>
        </p:txBody>
      </p:sp>
      <p:sp>
        <p:nvSpPr>
          <p:cNvPr id="297988"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DEDF7ED5-6899-4ED4-897E-501FD31155C9}" type="slidenum">
              <a:rPr lang="en-US" altLang="zh-CN" sz="1800">
                <a:solidFill>
                  <a:srgbClr val="000000"/>
                </a:solidFill>
              </a:rPr>
              <a:pPr eaLnBrk="1" hangingPunct="1">
                <a:spcBef>
                  <a:spcPct val="0"/>
                </a:spcBef>
                <a:buClrTx/>
                <a:buFontTx/>
                <a:buNone/>
              </a:pPr>
              <a:t>49</a:t>
            </a:fld>
            <a:endParaRPr lang="en-US" altLang="zh-CN" sz="1800">
              <a:solidFill>
                <a:srgbClr val="000000"/>
              </a:solidFill>
            </a:endParaRPr>
          </a:p>
        </p:txBody>
      </p:sp>
    </p:spTree>
    <p:extLst>
      <p:ext uri="{BB962C8B-B14F-4D97-AF65-F5344CB8AC3E}">
        <p14:creationId xmlns:p14="http://schemas.microsoft.com/office/powerpoint/2010/main" val="1436190137"/>
      </p:ext>
    </p:extLst>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028"/>
          <p:cNvSpPr>
            <a:spLocks noChangeArrowheads="1"/>
          </p:cNvSpPr>
          <p:nvPr/>
        </p:nvSpPr>
        <p:spPr bwMode="auto">
          <a:xfrm>
            <a:off x="1042988" y="1773238"/>
            <a:ext cx="7304087" cy="310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SzPct val="200000"/>
              <a:buFont typeface="Webdings" panose="05030102010509060703" pitchFamily="18" charset="2"/>
              <a:buChar char="ô"/>
            </a:pPr>
            <a:r>
              <a:rPr lang="zh-CN" altLang="en-US" b="1" dirty="0">
                <a:solidFill>
                  <a:schemeClr val="tx1"/>
                </a:solidFill>
                <a:latin typeface="华文细黑" panose="02010600040101010101" pitchFamily="2" charset="-122"/>
                <a:ea typeface="华文细黑" panose="02010600040101010101" pitchFamily="2" charset="-122"/>
              </a:rPr>
              <a:t>长期以来，人们主要利用光、声、电技术来研究海洋；</a:t>
            </a:r>
          </a:p>
          <a:p>
            <a:pPr>
              <a:spcBef>
                <a:spcPct val="50000"/>
              </a:spcBef>
              <a:buClrTx/>
              <a:buSzPct val="200000"/>
              <a:buFont typeface="Webdings" panose="05030102010509060703" pitchFamily="18" charset="2"/>
              <a:buChar char="ô"/>
            </a:pPr>
            <a:endParaRPr lang="zh-CN" altLang="en-US" b="1" dirty="0">
              <a:solidFill>
                <a:schemeClr val="tx1"/>
              </a:solidFill>
              <a:latin typeface="华文细黑" panose="02010600040101010101" pitchFamily="2" charset="-122"/>
              <a:ea typeface="华文细黑" panose="02010600040101010101" pitchFamily="2" charset="-122"/>
            </a:endParaRPr>
          </a:p>
          <a:p>
            <a:pPr>
              <a:spcBef>
                <a:spcPct val="50000"/>
              </a:spcBef>
              <a:buClrTx/>
              <a:buSzPct val="200000"/>
              <a:buFont typeface="Webdings" panose="05030102010509060703" pitchFamily="18" charset="2"/>
              <a:buChar char="ô"/>
            </a:pPr>
            <a:r>
              <a:rPr lang="zh-CN" altLang="en-US" b="1" dirty="0">
                <a:solidFill>
                  <a:schemeClr val="tx1"/>
                </a:solidFill>
                <a:latin typeface="华文细黑" panose="02010600040101010101" pitchFamily="2" charset="-122"/>
                <a:ea typeface="华文细黑" panose="02010600040101010101" pitchFamily="2" charset="-122"/>
              </a:rPr>
              <a:t>卫星技术用于研究海洋以后，</a:t>
            </a:r>
            <a:r>
              <a:rPr lang="zh-CN" altLang="en-US" b="1" dirty="0">
                <a:solidFill>
                  <a:srgbClr val="FF0000"/>
                </a:solidFill>
                <a:latin typeface="华文细黑" panose="02010600040101010101" pitchFamily="2" charset="-122"/>
                <a:ea typeface="华文细黑" panose="02010600040101010101" pitchFamily="2" charset="-122"/>
              </a:rPr>
              <a:t>声、电</a:t>
            </a:r>
            <a:r>
              <a:rPr lang="zh-CN" altLang="en-US" b="1" dirty="0">
                <a:solidFill>
                  <a:schemeClr val="tx1"/>
                </a:solidFill>
                <a:latin typeface="华文细黑" panose="02010600040101010101" pitchFamily="2" charset="-122"/>
                <a:ea typeface="华文细黑" panose="02010600040101010101" pitchFamily="2" charset="-122"/>
              </a:rPr>
              <a:t>技术在探索海洋、研究海洋、开发海洋资源中，发挥了更大的作用。</a:t>
            </a:r>
          </a:p>
        </p:txBody>
      </p:sp>
      <p:sp>
        <p:nvSpPr>
          <p:cNvPr id="20483"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F561745C-A1F2-479F-BC38-D1EAC7347B52}" type="slidenum">
              <a:rPr lang="en-US" altLang="zh-CN" sz="1800">
                <a:solidFill>
                  <a:srgbClr val="000000"/>
                </a:solidFill>
              </a:rPr>
              <a:pPr eaLnBrk="1" hangingPunct="1">
                <a:spcBef>
                  <a:spcPct val="0"/>
                </a:spcBef>
                <a:buClrTx/>
                <a:buFontTx/>
                <a:buNone/>
              </a:pPr>
              <a:t>5</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内容占位符 2"/>
          <p:cNvSpPr>
            <a:spLocks noGrp="1"/>
          </p:cNvSpPr>
          <p:nvPr>
            <p:ph idx="1"/>
          </p:nvPr>
        </p:nvSpPr>
        <p:spPr>
          <a:xfrm>
            <a:off x="900113" y="1052513"/>
            <a:ext cx="7993062" cy="5545137"/>
          </a:xfrm>
        </p:spPr>
        <p:txBody>
          <a:bodyPr/>
          <a:lstStyle/>
          <a:p>
            <a:pPr>
              <a:lnSpc>
                <a:spcPct val="120000"/>
              </a:lnSpc>
              <a:spcBef>
                <a:spcPts val="1200"/>
              </a:spcBef>
              <a:buSzPct val="200000"/>
              <a:buFont typeface="Webdings" panose="05030102010509060703" pitchFamily="18" charset="2"/>
              <a:buChar char="ô"/>
            </a:pPr>
            <a:r>
              <a:rPr lang="zh-CN" altLang="zh-CN" sz="2400" dirty="0" smtClean="0"/>
              <a:t>二次大战中为了使用声呐</a:t>
            </a:r>
            <a:r>
              <a:rPr lang="zh-CN" altLang="en-US" sz="2400" dirty="0" smtClean="0"/>
              <a:t>进行了声速研究</a:t>
            </a:r>
            <a:endParaRPr lang="en-US" altLang="zh-CN" sz="2400" dirty="0" smtClean="0"/>
          </a:p>
          <a:p>
            <a:pPr lvl="1">
              <a:lnSpc>
                <a:spcPct val="120000"/>
              </a:lnSpc>
              <a:spcBef>
                <a:spcPts val="1200"/>
              </a:spcBef>
              <a:buSzPct val="200000"/>
              <a:buFont typeface="Webdings" panose="05030102010509060703" pitchFamily="18" charset="2"/>
              <a:buChar char="ô"/>
            </a:pPr>
            <a:r>
              <a:rPr lang="zh-CN" altLang="zh-CN" sz="2000" dirty="0" smtClean="0"/>
              <a:t>美国集中力量深入地研究了</a:t>
            </a:r>
            <a:r>
              <a:rPr lang="zh-CN" altLang="zh-CN" sz="2000" b="1" dirty="0" smtClean="0">
                <a:solidFill>
                  <a:srgbClr val="FF0000"/>
                </a:solidFill>
              </a:rPr>
              <a:t>声速分布对声传播的影响</a:t>
            </a:r>
            <a:endParaRPr lang="en-US" altLang="zh-CN" sz="2000" dirty="0" smtClean="0"/>
          </a:p>
          <a:p>
            <a:pPr lvl="1">
              <a:lnSpc>
                <a:spcPct val="120000"/>
              </a:lnSpc>
              <a:spcBef>
                <a:spcPts val="1200"/>
              </a:spcBef>
              <a:buSzPct val="200000"/>
              <a:buFont typeface="Webdings" panose="05030102010509060703" pitchFamily="18" charset="2"/>
              <a:buChar char="ô"/>
            </a:pPr>
            <a:r>
              <a:rPr lang="zh-CN" altLang="zh-CN" sz="2000" b="1" dirty="0" smtClean="0">
                <a:solidFill>
                  <a:srgbClr val="FF0000"/>
                </a:solidFill>
              </a:rPr>
              <a:t>美国和苏联各自独立地发现了由于水文分布而产生的</a:t>
            </a:r>
            <a:r>
              <a:rPr lang="zh-CN" altLang="en-US" sz="2000" b="1" dirty="0" smtClean="0">
                <a:solidFill>
                  <a:srgbClr val="FF0000"/>
                </a:solidFill>
              </a:rPr>
              <a:t>“</a:t>
            </a:r>
            <a:r>
              <a:rPr lang="zh-CN" altLang="zh-CN" sz="2000" b="1" dirty="0" smtClean="0">
                <a:solidFill>
                  <a:srgbClr val="FF0000"/>
                </a:solidFill>
              </a:rPr>
              <a:t>大洋声道</a:t>
            </a:r>
            <a:r>
              <a:rPr lang="zh-CN" altLang="en-US" sz="2000" b="1" dirty="0" smtClean="0">
                <a:solidFill>
                  <a:srgbClr val="FF0000"/>
                </a:solidFill>
              </a:rPr>
              <a:t>”</a:t>
            </a:r>
            <a:endParaRPr lang="en-US" altLang="zh-CN" sz="2000" b="1" dirty="0" smtClean="0">
              <a:solidFill>
                <a:srgbClr val="FF0000"/>
              </a:solidFill>
            </a:endParaRPr>
          </a:p>
          <a:p>
            <a:pPr>
              <a:lnSpc>
                <a:spcPct val="120000"/>
              </a:lnSpc>
              <a:spcBef>
                <a:spcPts val="1200"/>
              </a:spcBef>
              <a:buSzPct val="200000"/>
              <a:buFont typeface="Webdings" panose="05030102010509060703" pitchFamily="18" charset="2"/>
              <a:buChar char="ô"/>
            </a:pPr>
            <a:r>
              <a:rPr lang="zh-CN" altLang="zh-CN" sz="2400" dirty="0" smtClean="0"/>
              <a:t>在二次大战期间，交战各方共损失一千多艘潜艇，其中大部分是被声呐发现的。二战后，美、苏两霸进行军备竞赛，水声兵器是重要内容之一。</a:t>
            </a:r>
            <a:endParaRPr lang="en-US" altLang="zh-CN" sz="2400" dirty="0" smtClean="0"/>
          </a:p>
          <a:p>
            <a:pPr>
              <a:lnSpc>
                <a:spcPct val="120000"/>
              </a:lnSpc>
              <a:spcBef>
                <a:spcPts val="1200"/>
              </a:spcBef>
              <a:buSzPct val="200000"/>
              <a:buFont typeface="Webdings" panose="05030102010509060703" pitchFamily="18" charset="2"/>
              <a:buChar char="ô"/>
            </a:pPr>
            <a:endParaRPr lang="zh-CN" altLang="en-US" sz="2400" dirty="0" smtClean="0">
              <a:solidFill>
                <a:schemeClr val="tx1"/>
              </a:solidFill>
              <a:latin typeface="华文细黑" panose="02010600040101010101" pitchFamily="2" charset="-122"/>
              <a:ea typeface="华文细黑" panose="02010600040101010101" pitchFamily="2" charset="-122"/>
            </a:endParaRPr>
          </a:p>
          <a:p>
            <a:pPr>
              <a:lnSpc>
                <a:spcPct val="120000"/>
              </a:lnSpc>
              <a:spcBef>
                <a:spcPts val="1200"/>
              </a:spcBef>
              <a:buSzPct val="200000"/>
              <a:buFont typeface="Webdings" panose="05030102010509060703" pitchFamily="18" charset="2"/>
              <a:buChar char="ô"/>
            </a:pPr>
            <a:endParaRPr lang="zh-CN" altLang="en-US" sz="2400" dirty="0" smtClean="0">
              <a:latin typeface="华文细黑" panose="02010600040101010101" pitchFamily="2" charset="-122"/>
              <a:ea typeface="华文细黑" panose="02010600040101010101" pitchFamily="2" charset="-122"/>
            </a:endParaRPr>
          </a:p>
          <a:p>
            <a:pPr>
              <a:spcBef>
                <a:spcPts val="1200"/>
              </a:spcBef>
              <a:buSzPct val="200000"/>
              <a:buFont typeface="Webdings" panose="05030102010509060703" pitchFamily="18" charset="2"/>
              <a:buChar char="ô"/>
            </a:pPr>
            <a:endParaRPr lang="en-US" altLang="zh-CN" sz="2200" b="1" dirty="0" smtClean="0"/>
          </a:p>
        </p:txBody>
      </p:sp>
      <p:sp>
        <p:nvSpPr>
          <p:cNvPr id="299011" name="Rectangle 2"/>
          <p:cNvSpPr>
            <a:spLocks noGrp="1" noChangeArrowheads="1"/>
          </p:cNvSpPr>
          <p:nvPr>
            <p:ph type="title"/>
          </p:nvPr>
        </p:nvSpPr>
        <p:spPr>
          <a:xfrm>
            <a:off x="760413" y="115888"/>
            <a:ext cx="7772400" cy="64928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smtClean="0">
                <a:ea typeface="华文新魏" panose="02010800040101010101" pitchFamily="2" charset="-122"/>
              </a:rPr>
              <a:t>声纳技术的发展：军事上</a:t>
            </a:r>
          </a:p>
        </p:txBody>
      </p:sp>
      <p:sp>
        <p:nvSpPr>
          <p:cNvPr id="29901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BA163B4E-EEF4-4928-91C9-DB9662E52D66}" type="slidenum">
              <a:rPr lang="en-US" altLang="zh-CN" sz="1800">
                <a:solidFill>
                  <a:srgbClr val="000000"/>
                </a:solidFill>
              </a:rPr>
              <a:pPr eaLnBrk="1" hangingPunct="1">
                <a:spcBef>
                  <a:spcPct val="0"/>
                </a:spcBef>
                <a:buClrTx/>
                <a:buFontTx/>
                <a:buNone/>
              </a:pPr>
              <a:t>50</a:t>
            </a:fld>
            <a:endParaRPr lang="en-US" altLang="zh-CN" sz="1800">
              <a:solidFill>
                <a:srgbClr val="000000"/>
              </a:solidFill>
            </a:endParaRPr>
          </a:p>
        </p:txBody>
      </p:sp>
    </p:spTree>
    <p:extLst>
      <p:ext uri="{BB962C8B-B14F-4D97-AF65-F5344CB8AC3E}">
        <p14:creationId xmlns:p14="http://schemas.microsoft.com/office/powerpoint/2010/main" val="412005608"/>
      </p:ext>
    </p:extLst>
  </p:cSld>
  <p:clrMapOvr>
    <a:masterClrMapping/>
  </p:clrMapOvr>
  <p:transition>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3" name="内容占位符 2"/>
          <p:cNvSpPr>
            <a:spLocks noGrp="1"/>
          </p:cNvSpPr>
          <p:nvPr>
            <p:ph idx="1"/>
          </p:nvPr>
        </p:nvSpPr>
        <p:spPr>
          <a:xfrm>
            <a:off x="900113" y="1052513"/>
            <a:ext cx="7993062" cy="5545137"/>
          </a:xfrm>
        </p:spPr>
        <p:txBody>
          <a:bodyPr/>
          <a:lstStyle/>
          <a:p>
            <a:pPr>
              <a:defRPr/>
            </a:pPr>
            <a:endParaRPr lang="en-US" altLang="zh-CN" dirty="0" smtClean="0">
              <a:latin typeface="华文细黑" pitchFamily="2" charset="-122"/>
              <a:ea typeface="华文细黑" pitchFamily="2" charset="-122"/>
            </a:endParaRPr>
          </a:p>
          <a:p>
            <a:pPr>
              <a:lnSpc>
                <a:spcPct val="120000"/>
              </a:lnSpc>
              <a:spcBef>
                <a:spcPts val="600"/>
              </a:spcBef>
              <a:buSzPct val="200000"/>
              <a:buFont typeface="Webdings" pitchFamily="18" charset="2"/>
              <a:buChar char="ô"/>
              <a:defRPr/>
            </a:pPr>
            <a:r>
              <a:rPr lang="zh-CN" altLang="en-US" dirty="0" smtClean="0">
                <a:latin typeface="华文细黑" pitchFamily="2" charset="-122"/>
                <a:ea typeface="华文细黑" pitchFamily="2" charset="-122"/>
              </a:rPr>
              <a:t>为了提高潜艇的生存能力，二战中各国都想方设法制约对方声呐的探测，又产生了</a:t>
            </a:r>
            <a:r>
              <a:rPr lang="zh-CN" altLang="en-US" b="1" dirty="0" smtClean="0">
                <a:solidFill>
                  <a:srgbClr val="FF0000"/>
                </a:solidFill>
                <a:latin typeface="华文细黑" pitchFamily="2" charset="-122"/>
                <a:ea typeface="华文细黑" pitchFamily="2" charset="-122"/>
              </a:rPr>
              <a:t>（水声）对抗</a:t>
            </a:r>
            <a:r>
              <a:rPr lang="zh-CN" altLang="en-US" dirty="0" smtClean="0">
                <a:solidFill>
                  <a:schemeClr val="tx1"/>
                </a:solidFill>
                <a:latin typeface="华文细黑" pitchFamily="2" charset="-122"/>
                <a:ea typeface="华文细黑" pitchFamily="2" charset="-122"/>
              </a:rPr>
              <a:t>。</a:t>
            </a:r>
            <a:endParaRPr lang="en-US" altLang="zh-CN" dirty="0" smtClean="0">
              <a:solidFill>
                <a:schemeClr val="tx1"/>
              </a:solidFill>
              <a:latin typeface="华文细黑" pitchFamily="2" charset="-122"/>
              <a:ea typeface="华文细黑" pitchFamily="2" charset="-122"/>
            </a:endParaRPr>
          </a:p>
          <a:p>
            <a:pPr lvl="1">
              <a:lnSpc>
                <a:spcPct val="120000"/>
              </a:lnSpc>
              <a:spcBef>
                <a:spcPts val="600"/>
              </a:spcBef>
              <a:buSzPct val="200000"/>
              <a:buFont typeface="Webdings" pitchFamily="18" charset="2"/>
              <a:buChar char="ô"/>
              <a:defRPr/>
            </a:pPr>
            <a:r>
              <a:rPr lang="zh-CN" altLang="zh-CN" dirty="0" smtClean="0">
                <a:solidFill>
                  <a:schemeClr val="tx1"/>
                </a:solidFill>
                <a:latin typeface="华文细黑" pitchFamily="2" charset="-122"/>
                <a:ea typeface="华文细黑" pitchFamily="2" charset="-122"/>
              </a:rPr>
              <a:t>降低回波反射的隐身技术</a:t>
            </a:r>
            <a:r>
              <a:rPr lang="zh-CN" altLang="en-US" dirty="0">
                <a:solidFill>
                  <a:schemeClr val="tx1"/>
                </a:solidFill>
                <a:latin typeface="华文细黑" pitchFamily="2" charset="-122"/>
                <a:ea typeface="华文细黑" pitchFamily="2" charset="-122"/>
              </a:rPr>
              <a:t>；</a:t>
            </a:r>
            <a:endParaRPr lang="en-US" altLang="zh-CN" dirty="0">
              <a:solidFill>
                <a:schemeClr val="tx1"/>
              </a:solidFill>
              <a:latin typeface="华文细黑" pitchFamily="2" charset="-122"/>
              <a:ea typeface="华文细黑" pitchFamily="2" charset="-122"/>
            </a:endParaRPr>
          </a:p>
          <a:p>
            <a:pPr lvl="1">
              <a:lnSpc>
                <a:spcPct val="120000"/>
              </a:lnSpc>
              <a:spcBef>
                <a:spcPts val="600"/>
              </a:spcBef>
              <a:buSzPct val="200000"/>
              <a:buFont typeface="Webdings" pitchFamily="18" charset="2"/>
              <a:buChar char="ô"/>
              <a:defRPr/>
            </a:pPr>
            <a:r>
              <a:rPr lang="zh-CN" altLang="zh-CN" dirty="0" smtClean="0">
                <a:solidFill>
                  <a:schemeClr val="tx1"/>
                </a:solidFill>
                <a:latin typeface="华文细黑" pitchFamily="2" charset="-122"/>
                <a:ea typeface="华文细黑" pitchFamily="2" charset="-122"/>
              </a:rPr>
              <a:t>干扰声呐员判断的假目标等等</a:t>
            </a:r>
            <a:r>
              <a:rPr lang="zh-CN" altLang="en-US" dirty="0">
                <a:solidFill>
                  <a:schemeClr val="tx1"/>
                </a:solidFill>
                <a:latin typeface="华文细黑" pitchFamily="2" charset="-122"/>
                <a:ea typeface="华文细黑" pitchFamily="2" charset="-122"/>
              </a:rPr>
              <a:t>；</a:t>
            </a:r>
            <a:endParaRPr lang="en-US" altLang="zh-CN" dirty="0" smtClean="0">
              <a:solidFill>
                <a:schemeClr val="tx1"/>
              </a:solidFill>
              <a:latin typeface="华文细黑" pitchFamily="2" charset="-122"/>
              <a:ea typeface="华文细黑" pitchFamily="2" charset="-122"/>
            </a:endParaRPr>
          </a:p>
          <a:p>
            <a:pPr>
              <a:defRPr/>
            </a:pPr>
            <a:endParaRPr lang="zh-CN" altLang="en-US" dirty="0" smtClean="0"/>
          </a:p>
          <a:p>
            <a:pPr>
              <a:lnSpc>
                <a:spcPct val="120000"/>
              </a:lnSpc>
              <a:spcBef>
                <a:spcPts val="600"/>
              </a:spcBef>
              <a:buSzPct val="200000"/>
              <a:buFont typeface="Webdings" pitchFamily="18" charset="2"/>
              <a:buChar char="ô"/>
              <a:defRPr/>
            </a:pPr>
            <a:endParaRPr lang="en-US" altLang="zh-CN" dirty="0" smtClean="0"/>
          </a:p>
        </p:txBody>
      </p:sp>
      <p:sp>
        <p:nvSpPr>
          <p:cNvPr id="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en-US" altLang="zh-CN" sz="1800" dirty="0" smtClean="0">
                <a:solidFill>
                  <a:srgbClr val="000000"/>
                </a:solidFill>
              </a:rPr>
              <a:t>49</a:t>
            </a:r>
            <a:endParaRPr lang="en-US" altLang="zh-CN" sz="1800" dirty="0">
              <a:solidFill>
                <a:srgbClr val="000000"/>
              </a:solidFill>
            </a:endParaRPr>
          </a:p>
        </p:txBody>
      </p:sp>
    </p:spTree>
    <p:extLst>
      <p:ext uri="{BB962C8B-B14F-4D97-AF65-F5344CB8AC3E}">
        <p14:creationId xmlns:p14="http://schemas.microsoft.com/office/powerpoint/2010/main" val="3693802477"/>
      </p:ext>
    </p:extLst>
  </p:cSld>
  <p:clrMapOvr>
    <a:masterClrMapping/>
  </p:clrMapOvr>
  <p:transition>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内容占位符 2"/>
          <p:cNvSpPr>
            <a:spLocks noGrp="1"/>
          </p:cNvSpPr>
          <p:nvPr>
            <p:ph idx="1"/>
          </p:nvPr>
        </p:nvSpPr>
        <p:spPr>
          <a:xfrm>
            <a:off x="900113" y="1052513"/>
            <a:ext cx="7993062" cy="5545137"/>
          </a:xfrm>
        </p:spPr>
        <p:txBody>
          <a:bodyPr/>
          <a:lstStyle/>
          <a:p>
            <a:pPr marL="0" indent="0">
              <a:buFont typeface="Wingdings" panose="05000000000000000000" pitchFamily="2" charset="2"/>
              <a:buNone/>
            </a:pPr>
            <a:r>
              <a:rPr lang="zh-CN" altLang="en-US" dirty="0" smtClean="0">
                <a:latin typeface="Arial" panose="020B0604020202020204" pitchFamily="34" charset="0"/>
              </a:rPr>
              <a:t>声呐系统按照工作方式分为：</a:t>
            </a:r>
            <a:endParaRPr lang="zh-CN" altLang="en-US" dirty="0" smtClean="0"/>
          </a:p>
        </p:txBody>
      </p:sp>
      <p:sp>
        <p:nvSpPr>
          <p:cNvPr id="80900" name="Rectangle 46"/>
          <p:cNvSpPr>
            <a:spLocks noChangeArrowheads="1"/>
          </p:cNvSpPr>
          <p:nvPr/>
        </p:nvSpPr>
        <p:spPr bwMode="auto">
          <a:xfrm>
            <a:off x="2017713" y="3141663"/>
            <a:ext cx="23622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SzPct val="200000"/>
              <a:buFont typeface="Webdings" panose="05030102010509060703" pitchFamily="18" charset="2"/>
              <a:buChar char="ô"/>
            </a:pPr>
            <a:r>
              <a:rPr lang="zh-CN" altLang="en-US" sz="3200" b="1">
                <a:solidFill>
                  <a:srgbClr val="3333FF"/>
                </a:solidFill>
                <a:latin typeface="华文细黑" panose="02010600040101010101" pitchFamily="2" charset="-122"/>
                <a:ea typeface="华文细黑" panose="02010600040101010101" pitchFamily="2" charset="-122"/>
              </a:rPr>
              <a:t>声呐</a:t>
            </a:r>
          </a:p>
        </p:txBody>
      </p:sp>
      <p:sp>
        <p:nvSpPr>
          <p:cNvPr id="80901" name="AutoShape 47"/>
          <p:cNvSpPr>
            <a:spLocks/>
          </p:cNvSpPr>
          <p:nvPr/>
        </p:nvSpPr>
        <p:spPr bwMode="auto">
          <a:xfrm>
            <a:off x="3924300" y="2209800"/>
            <a:ext cx="762000" cy="2413000"/>
          </a:xfrm>
          <a:prstGeom prst="leftBrace">
            <a:avLst>
              <a:gd name="adj1" fmla="val 23325"/>
              <a:gd name="adj2" fmla="val 50000"/>
            </a:avLst>
          </a:pr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lang="zh-CN" altLang="en-US" sz="3200">
              <a:solidFill>
                <a:srgbClr val="000000"/>
              </a:solidFill>
            </a:endParaRPr>
          </a:p>
        </p:txBody>
      </p:sp>
      <p:sp>
        <p:nvSpPr>
          <p:cNvPr id="80902" name="Rectangle 49"/>
          <p:cNvSpPr>
            <a:spLocks noChangeArrowheads="1"/>
          </p:cNvSpPr>
          <p:nvPr/>
        </p:nvSpPr>
        <p:spPr bwMode="auto">
          <a:xfrm>
            <a:off x="4762500" y="2133600"/>
            <a:ext cx="3986213" cy="150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ClrTx/>
              <a:buFontTx/>
              <a:buNone/>
            </a:pPr>
            <a:r>
              <a:rPr lang="zh-CN" altLang="en-US" sz="3200" dirty="0">
                <a:solidFill>
                  <a:srgbClr val="CC0000"/>
                </a:solidFill>
                <a:latin typeface="华文细黑" panose="02010600040101010101" pitchFamily="2" charset="-122"/>
                <a:ea typeface="华文细黑" panose="02010600040101010101" pitchFamily="2" charset="-122"/>
              </a:rPr>
              <a:t>主动声呐：</a:t>
            </a:r>
            <a:r>
              <a:rPr lang="zh-CN" altLang="en-US" sz="2000" b="1" dirty="0">
                <a:latin typeface="华文细黑" panose="02010600040101010101" pitchFamily="2" charset="-122"/>
                <a:ea typeface="华文细黑" panose="02010600040101010101" pitchFamily="2" charset="-122"/>
              </a:rPr>
              <a:t>是指声纳主动发射声波</a:t>
            </a:r>
            <a:r>
              <a:rPr lang="zh-CN" altLang="en-US" sz="2000" b="1" dirty="0">
                <a:latin typeface="Times New Roman" panose="02020603050405020304" pitchFamily="18" charset="0"/>
                <a:ea typeface="华文细黑" panose="02010600040101010101" pitchFamily="2" charset="-122"/>
              </a:rPr>
              <a:t>“</a:t>
            </a:r>
            <a:r>
              <a:rPr lang="zh-CN" altLang="en-US" sz="2000" b="1" dirty="0">
                <a:latin typeface="华文细黑" panose="02010600040101010101" pitchFamily="2" charset="-122"/>
                <a:ea typeface="华文细黑" panose="02010600040101010101" pitchFamily="2" charset="-122"/>
              </a:rPr>
              <a:t>照射</a:t>
            </a:r>
            <a:r>
              <a:rPr lang="zh-CN" altLang="en-US" sz="2000" b="1" dirty="0">
                <a:latin typeface="Times New Roman" panose="02020603050405020304" pitchFamily="18" charset="0"/>
                <a:ea typeface="华文细黑" panose="02010600040101010101" pitchFamily="2" charset="-122"/>
              </a:rPr>
              <a:t>”</a:t>
            </a:r>
            <a:r>
              <a:rPr lang="zh-CN" altLang="en-US" sz="2000" b="1" dirty="0">
                <a:latin typeface="华文细黑" panose="02010600040101010101" pitchFamily="2" charset="-122"/>
                <a:ea typeface="华文细黑" panose="02010600040101010101" pitchFamily="2" charset="-122"/>
              </a:rPr>
              <a:t>目标，而后接收水中目标反射的回波以测定目标的参数。</a:t>
            </a:r>
            <a:endParaRPr lang="zh-CN" altLang="en-US" sz="2000" dirty="0">
              <a:solidFill>
                <a:srgbClr val="CC0000"/>
              </a:solidFill>
              <a:latin typeface="华文细黑" panose="02010600040101010101" pitchFamily="2" charset="-122"/>
              <a:ea typeface="华文细黑" panose="02010600040101010101" pitchFamily="2" charset="-122"/>
            </a:endParaRPr>
          </a:p>
        </p:txBody>
      </p:sp>
      <p:sp>
        <p:nvSpPr>
          <p:cNvPr id="80903" name="Rectangle 50"/>
          <p:cNvSpPr>
            <a:spLocks noChangeArrowheads="1"/>
          </p:cNvSpPr>
          <p:nvPr/>
        </p:nvSpPr>
        <p:spPr bwMode="auto">
          <a:xfrm>
            <a:off x="4751388" y="4038600"/>
            <a:ext cx="3852862" cy="150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buClrTx/>
              <a:buFont typeface="Wingdings" panose="05000000000000000000" pitchFamily="2" charset="2"/>
              <a:buNone/>
            </a:pPr>
            <a:r>
              <a:rPr lang="zh-CN" altLang="en-US" sz="3200" dirty="0">
                <a:solidFill>
                  <a:srgbClr val="CC0000"/>
                </a:solidFill>
                <a:latin typeface="华文细黑" panose="02010600040101010101" pitchFamily="2" charset="-122"/>
                <a:ea typeface="华文细黑" panose="02010600040101010101" pitchFamily="2" charset="-122"/>
              </a:rPr>
              <a:t>被动声呐：</a:t>
            </a:r>
            <a:r>
              <a:rPr lang="zh-CN" altLang="en-US" sz="2000" b="1" dirty="0">
                <a:latin typeface="华文细黑" panose="02010600040101010101" pitchFamily="2" charset="-122"/>
                <a:ea typeface="华文细黑" panose="02010600040101010101" pitchFamily="2" charset="-122"/>
              </a:rPr>
              <a:t>是指声纳被动接收舰船等水中目标产生的辐射噪声和水声设备发射的信号，以测定目标的方位。</a:t>
            </a:r>
            <a:endParaRPr lang="zh-CN" altLang="en-US" sz="3200" dirty="0">
              <a:solidFill>
                <a:srgbClr val="CC0000"/>
              </a:solidFill>
              <a:latin typeface="华文细黑" panose="02010600040101010101" pitchFamily="2" charset="-122"/>
              <a:ea typeface="华文细黑" panose="02010600040101010101" pitchFamily="2" charset="-122"/>
            </a:endParaRPr>
          </a:p>
        </p:txBody>
      </p:sp>
      <p:sp>
        <p:nvSpPr>
          <p:cNvPr id="8090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C736B8EE-A588-4F73-BB3B-C94D7D6483F1}" type="slidenum">
              <a:rPr lang="en-US" altLang="zh-CN" sz="1800">
                <a:solidFill>
                  <a:srgbClr val="000000"/>
                </a:solidFill>
              </a:rPr>
              <a:pPr eaLnBrk="1" hangingPunct="1">
                <a:spcBef>
                  <a:spcPct val="0"/>
                </a:spcBef>
                <a:buClrTx/>
                <a:buFontTx/>
                <a:buNone/>
              </a:pPr>
              <a:t>52</a:t>
            </a:fld>
            <a:endParaRPr lang="en-US" altLang="zh-CN" sz="1800">
              <a:solidFill>
                <a:srgbClr val="000000"/>
              </a:solidFill>
            </a:endParaRPr>
          </a:p>
        </p:txBody>
      </p:sp>
      <p:pic>
        <p:nvPicPr>
          <p:cNvPr id="9" name="Picture 5" descr="pic_88587"/>
          <p:cNvPicPr>
            <a:picLocks noChangeAspect="1" noChangeArrowheads="1"/>
          </p:cNvPicPr>
          <p:nvPr/>
        </p:nvPicPr>
        <p:blipFill>
          <a:blip r:embed="rId2">
            <a:extLst>
              <a:ext uri="{28A0092B-C50C-407E-A947-70E740481C1C}">
                <a14:useLocalDpi xmlns:a14="http://schemas.microsoft.com/office/drawing/2010/main" val="0"/>
              </a:ext>
            </a:extLst>
          </a:blip>
          <a:srcRect l="-2" r="1387" b="38167"/>
          <a:stretch>
            <a:fillRect/>
          </a:stretch>
        </p:blipFill>
        <p:spPr bwMode="auto">
          <a:xfrm>
            <a:off x="61913" y="1892300"/>
            <a:ext cx="4624387"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p:cNvSpPr>
            <a:spLocks noGrp="1" noChangeArrowheads="1"/>
          </p:cNvSpPr>
          <p:nvPr>
            <p:ph type="title"/>
          </p:nvPr>
        </p:nvSpPr>
        <p:spPr>
          <a:xfrm>
            <a:off x="930275" y="188913"/>
            <a:ext cx="7313613" cy="57626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en-US" altLang="zh-CN" sz="4400" dirty="0" smtClean="0">
                <a:ea typeface="华文新魏" panose="02010800040101010101" pitchFamily="2" charset="-122"/>
              </a:rPr>
              <a:t>2</a:t>
            </a:r>
            <a:r>
              <a:rPr lang="zh-CN" altLang="en-US" sz="4400" dirty="0" smtClean="0">
                <a:ea typeface="华文新魏" panose="02010800040101010101" pitchFamily="2" charset="-122"/>
              </a:rPr>
              <a:t>、声纳系统</a:t>
            </a:r>
          </a:p>
        </p:txBody>
      </p:sp>
    </p:spTree>
    <p:extLst>
      <p:ext uri="{BB962C8B-B14F-4D97-AF65-F5344CB8AC3E}">
        <p14:creationId xmlns:p14="http://schemas.microsoft.com/office/powerpoint/2010/main" val="3545391698"/>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en-US" sz="4400" smtClean="0">
                <a:ea typeface="华文新魏" panose="02010800040101010101" pitchFamily="2" charset="-122"/>
              </a:rPr>
              <a:t>主动式声呐工作流程</a:t>
            </a:r>
          </a:p>
        </p:txBody>
      </p:sp>
      <p:sp>
        <p:nvSpPr>
          <p:cNvPr id="81923" name="矩形 4"/>
          <p:cNvSpPr>
            <a:spLocks noChangeArrowheads="1"/>
          </p:cNvSpPr>
          <p:nvPr/>
        </p:nvSpPr>
        <p:spPr bwMode="auto">
          <a:xfrm>
            <a:off x="971550" y="1125538"/>
            <a:ext cx="7831138"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Font typeface="Wingdings" panose="05000000000000000000" pitchFamily="2" charset="2"/>
              <a:buChar char="Ø"/>
            </a:pPr>
            <a:r>
              <a:rPr lang="zh-CN" altLang="en-US" sz="2200" dirty="0">
                <a:solidFill>
                  <a:srgbClr val="000000"/>
                </a:solidFill>
                <a:latin typeface="华文细黑" panose="02010600040101010101" pitchFamily="2" charset="-122"/>
                <a:ea typeface="华文细黑" panose="02010600040101010101" pitchFamily="2" charset="-122"/>
              </a:rPr>
              <a:t>主动声纳信息的流程为：</a:t>
            </a:r>
            <a:endParaRPr lang="en-US" altLang="zh-CN" sz="2200" dirty="0">
              <a:solidFill>
                <a:srgbClr val="000000"/>
              </a:solidFill>
              <a:latin typeface="华文细黑" panose="02010600040101010101" pitchFamily="2" charset="-122"/>
              <a:ea typeface="华文细黑" panose="02010600040101010101" pitchFamily="2" charset="-122"/>
            </a:endParaRPr>
          </a:p>
          <a:p>
            <a:pPr lvl="1">
              <a:spcBef>
                <a:spcPts val="600"/>
              </a:spcBef>
              <a:buClrTx/>
              <a:buFont typeface="Wingdings" panose="05000000000000000000" pitchFamily="2" charset="2"/>
              <a:buChar char="Ø"/>
            </a:pPr>
            <a:r>
              <a:rPr lang="zh-CN" altLang="en-US" sz="1800" dirty="0">
                <a:solidFill>
                  <a:srgbClr val="000000"/>
                </a:solidFill>
                <a:latin typeface="华文细黑" panose="02010600040101010101" pitchFamily="2" charset="-122"/>
                <a:ea typeface="华文细黑" panose="02010600040101010101" pitchFamily="2" charset="-122"/>
              </a:rPr>
              <a:t>发射系统发射携带一定信息的声信号（发射信号），</a:t>
            </a:r>
            <a:endParaRPr lang="en-US" altLang="zh-CN" sz="1800" dirty="0">
              <a:solidFill>
                <a:srgbClr val="000000"/>
              </a:solidFill>
              <a:latin typeface="华文细黑" panose="02010600040101010101" pitchFamily="2" charset="-122"/>
              <a:ea typeface="华文细黑" panose="02010600040101010101" pitchFamily="2" charset="-122"/>
            </a:endParaRPr>
          </a:p>
          <a:p>
            <a:pPr lvl="1">
              <a:spcBef>
                <a:spcPts val="600"/>
              </a:spcBef>
              <a:buClrTx/>
              <a:buFont typeface="Wingdings" panose="05000000000000000000" pitchFamily="2" charset="2"/>
              <a:buChar char="Ø"/>
            </a:pPr>
            <a:r>
              <a:rPr lang="zh-CN" altLang="en-US" sz="1800" dirty="0">
                <a:solidFill>
                  <a:srgbClr val="000000"/>
                </a:solidFill>
                <a:latin typeface="华文细黑" panose="02010600040101010101" pitchFamily="2" charset="-122"/>
                <a:ea typeface="华文细黑" panose="02010600040101010101" pitchFamily="2" charset="-122"/>
              </a:rPr>
              <a:t>在海水中传播时如遇到障碍物（潜艇、水雷、鱼雷、冰山、暗礁，统称声纳目标），产生回声信号；</a:t>
            </a:r>
            <a:endParaRPr lang="en-US" altLang="zh-CN" sz="1800" dirty="0">
              <a:solidFill>
                <a:srgbClr val="000000"/>
              </a:solidFill>
              <a:latin typeface="华文细黑" panose="02010600040101010101" pitchFamily="2" charset="-122"/>
              <a:ea typeface="华文细黑" panose="02010600040101010101" pitchFamily="2" charset="-122"/>
            </a:endParaRPr>
          </a:p>
          <a:p>
            <a:pPr lvl="1">
              <a:spcBef>
                <a:spcPts val="600"/>
              </a:spcBef>
              <a:buClrTx/>
              <a:buFont typeface="Wingdings" panose="05000000000000000000" pitchFamily="2" charset="2"/>
              <a:buChar char="Ø"/>
            </a:pPr>
            <a:r>
              <a:rPr lang="zh-CN" altLang="en-US" sz="1800" dirty="0">
                <a:solidFill>
                  <a:srgbClr val="000000"/>
                </a:solidFill>
                <a:latin typeface="华文细黑" panose="02010600040101010101" pitchFamily="2" charset="-122"/>
                <a:ea typeface="华文细黑" panose="02010600040101010101" pitchFamily="2" charset="-122"/>
              </a:rPr>
              <a:t>在某一方向上的回声信号传到接收基阵，并将其转换为电信号，经处理器处理后送到判决器，</a:t>
            </a:r>
            <a:endParaRPr lang="en-US" altLang="zh-CN" sz="1800" dirty="0">
              <a:solidFill>
                <a:srgbClr val="000000"/>
              </a:solidFill>
              <a:latin typeface="华文细黑" panose="02010600040101010101" pitchFamily="2" charset="-122"/>
              <a:ea typeface="华文细黑" panose="02010600040101010101" pitchFamily="2" charset="-122"/>
            </a:endParaRPr>
          </a:p>
          <a:p>
            <a:pPr lvl="1">
              <a:spcBef>
                <a:spcPts val="600"/>
              </a:spcBef>
              <a:buClrTx/>
              <a:buFont typeface="Wingdings" panose="05000000000000000000" pitchFamily="2" charset="2"/>
              <a:buChar char="Ø"/>
            </a:pPr>
            <a:r>
              <a:rPr lang="zh-CN" altLang="en-US" sz="1800" dirty="0">
                <a:solidFill>
                  <a:srgbClr val="000000"/>
                </a:solidFill>
                <a:latin typeface="华文细黑" panose="02010600040101010101" pitchFamily="2" charset="-122"/>
                <a:ea typeface="华文细黑" panose="02010600040101010101" pitchFamily="2" charset="-122"/>
              </a:rPr>
              <a:t>根据预先确定的原则进行判决，最后显示判决结果。如下图所示：</a:t>
            </a:r>
          </a:p>
        </p:txBody>
      </p:sp>
      <p:sp>
        <p:nvSpPr>
          <p:cNvPr id="81924" name="矩形 4"/>
          <p:cNvSpPr>
            <a:spLocks noChangeArrowheads="1"/>
          </p:cNvSpPr>
          <p:nvPr/>
        </p:nvSpPr>
        <p:spPr bwMode="auto">
          <a:xfrm>
            <a:off x="971550" y="5694363"/>
            <a:ext cx="783113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Font typeface="Wingdings" panose="05000000000000000000" pitchFamily="2" charset="2"/>
              <a:buChar char="Ø"/>
            </a:pPr>
            <a:r>
              <a:rPr lang="zh-CN" altLang="zh-CN" sz="2200">
                <a:solidFill>
                  <a:srgbClr val="000000"/>
                </a:solidFill>
                <a:latin typeface="华文细黑" panose="02010600040101010101" pitchFamily="2" charset="-122"/>
                <a:ea typeface="华文细黑" panose="02010600040101010101" pitchFamily="2" charset="-122"/>
              </a:rPr>
              <a:t>适用于探测冰山、暗礁、沉船、海深、鱼群、水雷和关闭了发动机的隐蔽的潜艇</a:t>
            </a:r>
            <a:r>
              <a:rPr lang="zh-CN" altLang="en-US" sz="2200">
                <a:solidFill>
                  <a:srgbClr val="000000"/>
                </a:solidFill>
                <a:latin typeface="华文细黑" panose="02010600040101010101" pitchFamily="2" charset="-122"/>
                <a:ea typeface="华文细黑" panose="02010600040101010101" pitchFamily="2" charset="-122"/>
              </a:rPr>
              <a:t>。</a:t>
            </a:r>
          </a:p>
        </p:txBody>
      </p:sp>
      <p:graphicFrame>
        <p:nvGraphicFramePr>
          <p:cNvPr id="81925" name="对象 5"/>
          <p:cNvGraphicFramePr>
            <a:graphicFrameLocks noChangeAspect="1"/>
          </p:cNvGraphicFramePr>
          <p:nvPr/>
        </p:nvGraphicFramePr>
        <p:xfrm>
          <a:off x="1619250" y="3357563"/>
          <a:ext cx="5903913" cy="2305050"/>
        </p:xfrm>
        <a:graphic>
          <a:graphicData uri="http://schemas.openxmlformats.org/presentationml/2006/ole">
            <mc:AlternateContent xmlns:mc="http://schemas.openxmlformats.org/markup-compatibility/2006">
              <mc:Choice xmlns:v="urn:schemas-microsoft-com:vml" Requires="v">
                <p:oleObj spid="_x0000_s81942" name="位图图像" r:id="rId3" imgW="5571429" imgH="1800476" progId="PBrush">
                  <p:embed/>
                </p:oleObj>
              </mc:Choice>
              <mc:Fallback>
                <p:oleObj name="位图图像" r:id="rId3" imgW="5571429" imgH="1800476" progId="PBrush">
                  <p:embed/>
                  <p:pic>
                    <p:nvPicPr>
                      <p:cNvPr id="0" name="对象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19250" y="3357563"/>
                        <a:ext cx="5903913"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26"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DF76CD43-79F4-4891-9EC3-5017D63647A5}" type="slidenum">
              <a:rPr lang="en-US" altLang="zh-CN" sz="1800">
                <a:solidFill>
                  <a:srgbClr val="000000"/>
                </a:solidFill>
              </a:rPr>
              <a:pPr eaLnBrk="1" hangingPunct="1">
                <a:spcBef>
                  <a:spcPct val="0"/>
                </a:spcBef>
                <a:buClrTx/>
                <a:buFontTx/>
                <a:buNone/>
              </a:pPr>
              <a:t>53</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zh-CN" altLang="en-US" sz="4400" smtClean="0">
                <a:ea typeface="华文新魏" panose="02010800040101010101" pitchFamily="2" charset="-122"/>
              </a:rPr>
              <a:t>被动式声呐工作流程</a:t>
            </a:r>
          </a:p>
        </p:txBody>
      </p:sp>
      <p:sp>
        <p:nvSpPr>
          <p:cNvPr id="82947" name="内容占位符 2"/>
          <p:cNvSpPr>
            <a:spLocks noGrp="1"/>
          </p:cNvSpPr>
          <p:nvPr>
            <p:ph idx="1"/>
          </p:nvPr>
        </p:nvSpPr>
        <p:spPr>
          <a:xfrm>
            <a:off x="900113" y="1052513"/>
            <a:ext cx="7993062" cy="5545137"/>
          </a:xfrm>
        </p:spPr>
        <p:txBody>
          <a:bodyPr/>
          <a:lstStyle/>
          <a:p>
            <a:r>
              <a:rPr lang="zh-CN" altLang="en-US" dirty="0" smtClean="0">
                <a:latin typeface="华文细黑" panose="02010600040101010101" pitchFamily="2" charset="-122"/>
                <a:ea typeface="华文细黑" panose="02010600040101010101" pitchFamily="2" charset="-122"/>
              </a:rPr>
              <a:t>被动声纳（噪音声纳站）信息的流程为：被动声纳通过接收被探测目标（声源部分）如鱼雷、潜艇等的辐射噪声，来实现水下目标探测。</a:t>
            </a:r>
          </a:p>
        </p:txBody>
      </p:sp>
      <p:graphicFrame>
        <p:nvGraphicFramePr>
          <p:cNvPr id="82948" name="对象 3"/>
          <p:cNvGraphicFramePr>
            <a:graphicFrameLocks noChangeAspect="1"/>
          </p:cNvGraphicFramePr>
          <p:nvPr/>
        </p:nvGraphicFramePr>
        <p:xfrm>
          <a:off x="1403350" y="2852738"/>
          <a:ext cx="6650038" cy="2016125"/>
        </p:xfrm>
        <a:graphic>
          <a:graphicData uri="http://schemas.openxmlformats.org/presentationml/2006/ole">
            <mc:AlternateContent xmlns:mc="http://schemas.openxmlformats.org/markup-compatibility/2006">
              <mc:Choice xmlns:v="urn:schemas-microsoft-com:vml" Requires="v">
                <p:oleObj spid="_x0000_s82967" name="BMP 图像" r:id="rId4" imgW="0" imgH="0" progId="Paint.Picture">
                  <p:embed/>
                </p:oleObj>
              </mc:Choice>
              <mc:Fallback>
                <p:oleObj name="BMP 图像" r:id="rId4" imgW="0" imgH="0" progId="Paint.Picture">
                  <p:embed/>
                  <p:pic>
                    <p:nvPicPr>
                      <p:cNvPr id="0" name="对象 3"/>
                      <p:cNvPicPr>
                        <a:picLocks noChangeAspect="1" noChangeArrowheads="1"/>
                      </p:cNvPicPr>
                      <p:nvPr/>
                    </p:nvPicPr>
                    <p:blipFill>
                      <a:blip r:embed="rId5">
                        <a:clrChange>
                          <a:clrFrom>
                            <a:srgbClr val="FFFFFF"/>
                          </a:clrFrom>
                          <a:clrTo>
                            <a:srgbClr val="FFFFFF">
                              <a:alpha val="0"/>
                            </a:srgbClr>
                          </a:clrTo>
                        </a:clrChange>
                        <a:lum contrast="54000"/>
                        <a:extLst>
                          <a:ext uri="{28A0092B-C50C-407E-A947-70E740481C1C}">
                            <a14:useLocalDpi xmlns:a14="http://schemas.microsoft.com/office/drawing/2010/main" val="0"/>
                          </a:ext>
                        </a:extLst>
                      </a:blip>
                      <a:srcRect t="7712"/>
                      <a:stretch>
                        <a:fillRect/>
                      </a:stretch>
                    </p:blipFill>
                    <p:spPr bwMode="auto">
                      <a:xfrm>
                        <a:off x="1403350" y="2852738"/>
                        <a:ext cx="6650038"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49" name="矩形 1"/>
          <p:cNvSpPr>
            <a:spLocks noChangeArrowheads="1"/>
          </p:cNvSpPr>
          <p:nvPr/>
        </p:nvSpPr>
        <p:spPr bwMode="auto">
          <a:xfrm>
            <a:off x="1258888" y="5300663"/>
            <a:ext cx="69135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 typeface="Wingdings" panose="05000000000000000000" pitchFamily="2" charset="2"/>
              <a:buChar char="Ø"/>
            </a:pPr>
            <a:r>
              <a:rPr lang="zh-CN" altLang="zh-CN" sz="2400">
                <a:solidFill>
                  <a:srgbClr val="000000"/>
                </a:solidFill>
                <a:latin typeface="华文细黑" panose="02010600040101010101" pitchFamily="2" charset="-122"/>
                <a:ea typeface="华文细黑" panose="02010600040101010101" pitchFamily="2" charset="-122"/>
              </a:rPr>
              <a:t>特别适用于不能发声暴露自己</a:t>
            </a:r>
            <a:r>
              <a:rPr lang="zh-CN" altLang="en-US" sz="2400">
                <a:solidFill>
                  <a:srgbClr val="000000"/>
                </a:solidFill>
                <a:latin typeface="华文细黑" panose="02010600040101010101" pitchFamily="2" charset="-122"/>
                <a:ea typeface="华文细黑" panose="02010600040101010101" pitchFamily="2" charset="-122"/>
              </a:rPr>
              <a:t>，</a:t>
            </a:r>
            <a:r>
              <a:rPr lang="zh-CN" altLang="zh-CN" sz="2400">
                <a:solidFill>
                  <a:srgbClr val="000000"/>
                </a:solidFill>
                <a:latin typeface="华文细黑" panose="02010600040101010101" pitchFamily="2" charset="-122"/>
                <a:ea typeface="华文细黑" panose="02010600040101010101" pitchFamily="2" charset="-122"/>
              </a:rPr>
              <a:t>而又要探测敌舰活动的潜艇</a:t>
            </a:r>
            <a:endParaRPr lang="zh-CN" altLang="en-US" sz="2400">
              <a:solidFill>
                <a:srgbClr val="000000"/>
              </a:solidFill>
              <a:latin typeface="华文细黑" panose="02010600040101010101" pitchFamily="2" charset="-122"/>
              <a:ea typeface="华文细黑" panose="02010600040101010101" pitchFamily="2" charset="-122"/>
            </a:endParaRPr>
          </a:p>
        </p:txBody>
      </p:sp>
      <p:sp>
        <p:nvSpPr>
          <p:cNvPr id="8295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80E051AA-DFE8-467C-B901-E6957F9BFED0}" type="slidenum">
              <a:rPr lang="en-US" altLang="zh-CN" sz="1800">
                <a:solidFill>
                  <a:srgbClr val="000000"/>
                </a:solidFill>
              </a:rPr>
              <a:pPr eaLnBrk="1" hangingPunct="1">
                <a:spcBef>
                  <a:spcPct val="0"/>
                </a:spcBef>
                <a:buClrTx/>
                <a:buFontTx/>
                <a:buNone/>
              </a:pPr>
              <a:t>54</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bwMode="auto">
          <a:xfrm>
            <a:off x="827584" y="116632"/>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l"/>
            <a:r>
              <a:rPr lang="en-US" altLang="zh-CN" sz="4800" dirty="0">
                <a:latin typeface="华文新魏" panose="02010800040101010101" pitchFamily="2" charset="-122"/>
                <a:ea typeface="华文新魏" panose="02010800040101010101" pitchFamily="2" charset="-122"/>
              </a:rPr>
              <a:t>3</a:t>
            </a:r>
            <a:r>
              <a:rPr lang="zh-CN" altLang="en-US" sz="4800" dirty="0" smtClean="0">
                <a:solidFill>
                  <a:schemeClr val="tx1"/>
                </a:solidFill>
                <a:latin typeface="华文新魏" panose="02010800040101010101" pitchFamily="2" charset="-122"/>
                <a:ea typeface="华文新魏" panose="02010800040101010101" pitchFamily="2" charset="-122"/>
              </a:rPr>
              <a:t>、</a:t>
            </a:r>
            <a:r>
              <a:rPr lang="zh-CN" altLang="en-US" sz="4800" dirty="0">
                <a:solidFill>
                  <a:schemeClr val="tx1"/>
                </a:solidFill>
                <a:latin typeface="华文新魏" panose="02010800040101010101" pitchFamily="2" charset="-122"/>
                <a:ea typeface="华文新魏" panose="02010800040101010101" pitchFamily="2" charset="-122"/>
              </a:rPr>
              <a:t>典型的声纳系统</a:t>
            </a:r>
          </a:p>
        </p:txBody>
      </p:sp>
      <p:sp>
        <p:nvSpPr>
          <p:cNvPr id="505860" name="Rectangle 4"/>
          <p:cNvSpPr>
            <a:spLocks noChangeArrowheads="1"/>
          </p:cNvSpPr>
          <p:nvPr/>
        </p:nvSpPr>
        <p:spPr bwMode="auto">
          <a:xfrm>
            <a:off x="1043608" y="1484784"/>
            <a:ext cx="72008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buSzPct val="200000"/>
              <a:buFont typeface="Webdings" panose="05030102010509060703" pitchFamily="18" charset="2"/>
              <a:buChar char="ô"/>
            </a:pPr>
            <a:r>
              <a:rPr lang="zh-CN" altLang="en-US" sz="2400" b="1" dirty="0" smtClean="0">
                <a:solidFill>
                  <a:srgbClr val="A50021"/>
                </a:solidFill>
                <a:latin typeface="华文细黑" panose="02010600040101010101" pitchFamily="2" charset="-122"/>
                <a:ea typeface="华文细黑" panose="02010600040101010101" pitchFamily="2" charset="-122"/>
              </a:rPr>
              <a:t>主动声纳</a:t>
            </a:r>
          </a:p>
          <a:p>
            <a:pPr eaLnBrk="0" hangingPunct="0">
              <a:spcBef>
                <a:spcPct val="50000"/>
              </a:spcBef>
              <a:buSzPct val="200000"/>
              <a:buFont typeface="Webdings" panose="05030102010509060703" pitchFamily="18" charset="2"/>
              <a:buChar char="ô"/>
            </a:pPr>
            <a:r>
              <a:rPr lang="zh-CN" altLang="en-US" sz="2400" b="1" dirty="0" smtClean="0">
                <a:solidFill>
                  <a:srgbClr val="A50021"/>
                </a:solidFill>
                <a:latin typeface="华文细黑" panose="02010600040101010101" pitchFamily="2" charset="-122"/>
                <a:ea typeface="华文细黑" panose="02010600040101010101" pitchFamily="2" charset="-122"/>
              </a:rPr>
              <a:t>被动声纳</a:t>
            </a:r>
          </a:p>
          <a:p>
            <a:pPr eaLnBrk="0" hangingPunct="0">
              <a:spcBef>
                <a:spcPct val="50000"/>
              </a:spcBef>
              <a:buSzPct val="200000"/>
              <a:buFont typeface="Webdings" panose="05030102010509060703" pitchFamily="18" charset="2"/>
              <a:buChar char="ô"/>
            </a:pPr>
            <a:r>
              <a:rPr lang="zh-CN" altLang="en-US" sz="2400" b="1" dirty="0" smtClean="0">
                <a:solidFill>
                  <a:srgbClr val="A50021"/>
                </a:solidFill>
                <a:latin typeface="华文细黑" panose="02010600040101010101" pitchFamily="2" charset="-122"/>
                <a:ea typeface="华文细黑" panose="02010600040101010101" pitchFamily="2" charset="-122"/>
              </a:rPr>
              <a:t>声纳</a:t>
            </a:r>
            <a:r>
              <a:rPr lang="zh-CN" altLang="en-US" sz="2400" b="1" dirty="0">
                <a:solidFill>
                  <a:srgbClr val="A50021"/>
                </a:solidFill>
                <a:latin typeface="华文细黑" panose="02010600040101010101" pitchFamily="2" charset="-122"/>
                <a:ea typeface="华文细黑" panose="02010600040101010101" pitchFamily="2" charset="-122"/>
              </a:rPr>
              <a:t>重入系统</a:t>
            </a:r>
          </a:p>
          <a:p>
            <a:pPr eaLnBrk="0" hangingPunct="0">
              <a:spcBef>
                <a:spcPct val="50000"/>
              </a:spcBef>
              <a:buSzPct val="200000"/>
              <a:buFont typeface="Webdings" panose="05030102010509060703" pitchFamily="18" charset="2"/>
              <a:buChar char="ô"/>
            </a:pPr>
            <a:r>
              <a:rPr lang="zh-CN" altLang="en-US" sz="2400" b="1" dirty="0" smtClean="0">
                <a:solidFill>
                  <a:srgbClr val="A50021"/>
                </a:solidFill>
                <a:latin typeface="华文细黑" panose="02010600040101010101" pitchFamily="2" charset="-122"/>
                <a:ea typeface="华文细黑" panose="02010600040101010101" pitchFamily="2" charset="-122"/>
              </a:rPr>
              <a:t>水</a:t>
            </a:r>
            <a:r>
              <a:rPr lang="zh-CN" altLang="en-US" sz="2400" b="1" dirty="0">
                <a:solidFill>
                  <a:srgbClr val="A50021"/>
                </a:solidFill>
                <a:latin typeface="华文细黑" panose="02010600040101010101" pitchFamily="2" charset="-122"/>
                <a:ea typeface="华文细黑" panose="02010600040101010101" pitchFamily="2" charset="-122"/>
              </a:rPr>
              <a:t>声通讯仪</a:t>
            </a:r>
          </a:p>
        </p:txBody>
      </p:sp>
      <p:sp>
        <p:nvSpPr>
          <p:cNvPr id="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en-US" altLang="zh-CN" sz="1800" dirty="0" smtClean="0">
                <a:solidFill>
                  <a:srgbClr val="000000"/>
                </a:solidFill>
              </a:rPr>
              <a:t>56</a:t>
            </a:r>
            <a:endParaRPr lang="en-US" altLang="zh-CN" sz="1800" dirty="0">
              <a:solidFill>
                <a:srgbClr val="000000"/>
              </a:solidFill>
            </a:endParaRPr>
          </a:p>
        </p:txBody>
      </p:sp>
    </p:spTree>
    <p:extLst>
      <p:ext uri="{BB962C8B-B14F-4D97-AF65-F5344CB8AC3E}">
        <p14:creationId xmlns:p14="http://schemas.microsoft.com/office/powerpoint/2010/main" val="2765216054"/>
      </p:ext>
    </p:extLst>
  </p:cSld>
  <p:clrMapOvr>
    <a:masterClrMapping/>
  </p:clrMapOvr>
  <p:transition>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bwMode="auto">
          <a:xfrm>
            <a:off x="873125" y="88900"/>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l"/>
            <a:r>
              <a:rPr lang="en-US" altLang="zh-CN" sz="4800" dirty="0">
                <a:solidFill>
                  <a:schemeClr val="tx1"/>
                </a:solidFill>
                <a:latin typeface="华文新魏" panose="02010800040101010101" pitchFamily="2" charset="-122"/>
                <a:ea typeface="华文新魏" panose="02010800040101010101" pitchFamily="2" charset="-122"/>
              </a:rPr>
              <a:t>1</a:t>
            </a:r>
            <a:r>
              <a:rPr lang="zh-CN" altLang="en-US" sz="4800" dirty="0">
                <a:solidFill>
                  <a:schemeClr val="tx1"/>
                </a:solidFill>
                <a:latin typeface="华文新魏" panose="02010800040101010101" pitchFamily="2" charset="-122"/>
                <a:ea typeface="华文新魏" panose="02010800040101010101" pitchFamily="2" charset="-122"/>
              </a:rPr>
              <a:t>）主动声纳</a:t>
            </a:r>
          </a:p>
        </p:txBody>
      </p:sp>
      <p:pic>
        <p:nvPicPr>
          <p:cNvPr id="50688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71600"/>
            <a:ext cx="3246438"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en-US" altLang="zh-CN" sz="1800" dirty="0" smtClean="0">
                <a:solidFill>
                  <a:srgbClr val="000000"/>
                </a:solidFill>
              </a:rPr>
              <a:t>57</a:t>
            </a:r>
            <a:endParaRPr lang="en-US" altLang="zh-CN" sz="1800" dirty="0">
              <a:solidFill>
                <a:srgbClr val="000000"/>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325" y="1371600"/>
            <a:ext cx="3659852" cy="4953000"/>
          </a:xfrm>
          <a:prstGeom prst="rect">
            <a:avLst/>
          </a:prstGeom>
        </p:spPr>
      </p:pic>
    </p:spTree>
    <p:extLst>
      <p:ext uri="{BB962C8B-B14F-4D97-AF65-F5344CB8AC3E}">
        <p14:creationId xmlns:p14="http://schemas.microsoft.com/office/powerpoint/2010/main" val="4005473965"/>
      </p:ext>
    </p:extLst>
  </p:cSld>
  <p:clrMapOvr>
    <a:masterClrMapping/>
  </p:clrMapOvr>
  <p:transition>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bwMode="auto">
          <a:xfrm>
            <a:off x="963488" y="609600"/>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l"/>
            <a:r>
              <a:rPr lang="zh-CN" altLang="en-US" sz="4800">
                <a:solidFill>
                  <a:schemeClr val="tx1"/>
                </a:solidFill>
                <a:latin typeface="华文新魏" panose="02010800040101010101" pitchFamily="2" charset="-122"/>
                <a:ea typeface="华文新魏" panose="02010800040101010101" pitchFamily="2" charset="-122"/>
              </a:rPr>
              <a:t>扫描</a:t>
            </a:r>
          </a:p>
        </p:txBody>
      </p:sp>
      <p:pic>
        <p:nvPicPr>
          <p:cNvPr id="519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2688" y="1487488"/>
            <a:ext cx="4800600" cy="354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9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038" y="5181600"/>
            <a:ext cx="817245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en-US" altLang="zh-CN" sz="1800" dirty="0" smtClean="0">
                <a:solidFill>
                  <a:srgbClr val="000000"/>
                </a:solidFill>
              </a:rPr>
              <a:t>58</a:t>
            </a:r>
            <a:endParaRPr lang="en-US" altLang="zh-CN" sz="1800" dirty="0">
              <a:solidFill>
                <a:srgbClr val="000000"/>
              </a:solidFill>
            </a:endParaRPr>
          </a:p>
        </p:txBody>
      </p:sp>
    </p:spTree>
    <p:extLst>
      <p:ext uri="{BB962C8B-B14F-4D97-AF65-F5344CB8AC3E}">
        <p14:creationId xmlns:p14="http://schemas.microsoft.com/office/powerpoint/2010/main" val="1232699298"/>
      </p:ext>
    </p:extLst>
  </p:cSld>
  <p:clrMapOvr>
    <a:masterClrMapping/>
  </p:clrMapOvr>
  <p:transition>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nvPr>
        </p:nvSpPr>
        <p:spPr bwMode="auto">
          <a:xfrm>
            <a:off x="827584" y="76200"/>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l"/>
            <a:r>
              <a:rPr lang="en-US" altLang="zh-CN" sz="4800" dirty="0">
                <a:solidFill>
                  <a:schemeClr val="tx1"/>
                </a:solidFill>
                <a:latin typeface="华文新魏" panose="02010800040101010101" pitchFamily="2" charset="-122"/>
                <a:ea typeface="华文新魏" panose="02010800040101010101" pitchFamily="2" charset="-122"/>
              </a:rPr>
              <a:t>2</a:t>
            </a:r>
            <a:r>
              <a:rPr lang="zh-CN" altLang="en-US" sz="4800" dirty="0">
                <a:solidFill>
                  <a:schemeClr val="tx1"/>
                </a:solidFill>
                <a:latin typeface="华文新魏" panose="02010800040101010101" pitchFamily="2" charset="-122"/>
                <a:ea typeface="华文新魏" panose="02010800040101010101" pitchFamily="2" charset="-122"/>
              </a:rPr>
              <a:t>）被动声纳</a:t>
            </a:r>
          </a:p>
        </p:txBody>
      </p:sp>
      <p:pic>
        <p:nvPicPr>
          <p:cNvPr id="508932" name="Picture 4" descr="W0200412104902420954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76200"/>
            <a:ext cx="4503738" cy="5791200"/>
          </a:xfrm>
          <a:prstGeom prst="rect">
            <a:avLst/>
          </a:prstGeom>
          <a:noFill/>
          <a:extLst>
            <a:ext uri="{909E8E84-426E-40DD-AFC4-6F175D3DCCD1}">
              <a14:hiddenFill xmlns:a14="http://schemas.microsoft.com/office/drawing/2010/main">
                <a:solidFill>
                  <a:srgbClr val="FFFFFF"/>
                </a:solidFill>
              </a14:hiddenFill>
            </a:ext>
          </a:extLst>
        </p:spPr>
      </p:pic>
      <p:sp>
        <p:nvSpPr>
          <p:cNvPr id="508934" name="Rectangle 6"/>
          <p:cNvSpPr>
            <a:spLocks noChangeArrowheads="1"/>
          </p:cNvSpPr>
          <p:nvPr/>
        </p:nvSpPr>
        <p:spPr bwMode="auto">
          <a:xfrm>
            <a:off x="5410200" y="5791200"/>
            <a:ext cx="2743200" cy="762000"/>
          </a:xfrm>
          <a:prstGeom prst="rect">
            <a:avLst/>
          </a:prstGeom>
          <a:solidFill>
            <a:srgbClr val="EDF4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2000" dirty="0">
                <a:ea typeface="华文细黑" panose="02010600040101010101" pitchFamily="2" charset="-122"/>
              </a:rPr>
              <a:t>建立亚太反潜链，美军用声纳监视亚太海洋</a:t>
            </a:r>
          </a:p>
        </p:txBody>
      </p:sp>
      <p:sp>
        <p:nvSpPr>
          <p:cNvPr id="5"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en-US" altLang="zh-CN" sz="1800" dirty="0" smtClean="0">
                <a:solidFill>
                  <a:srgbClr val="000000"/>
                </a:solidFill>
              </a:rPr>
              <a:t>59</a:t>
            </a:r>
            <a:endParaRPr lang="en-US" altLang="zh-CN" sz="1800" dirty="0">
              <a:solidFill>
                <a:srgbClr val="000000"/>
              </a:solidFill>
            </a:endParaRPr>
          </a:p>
        </p:txBody>
      </p:sp>
    </p:spTree>
    <p:extLst>
      <p:ext uri="{BB962C8B-B14F-4D97-AF65-F5344CB8AC3E}">
        <p14:creationId xmlns:p14="http://schemas.microsoft.com/office/powerpoint/2010/main" val="3653228237"/>
      </p:ext>
    </p:extLst>
  </p:cSld>
  <p:clrMapOvr>
    <a:masterClrMapping/>
  </p:clrMapOvr>
  <p:transition>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bwMode="auto">
          <a:xfrm>
            <a:off x="899592" y="152400"/>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l"/>
            <a:r>
              <a:rPr lang="en-US" altLang="zh-CN" sz="4400" dirty="0">
                <a:solidFill>
                  <a:schemeClr val="tx1"/>
                </a:solidFill>
                <a:latin typeface="华文新魏" panose="02010800040101010101" pitchFamily="2" charset="-122"/>
                <a:ea typeface="华文新魏" panose="02010800040101010101" pitchFamily="2" charset="-122"/>
              </a:rPr>
              <a:t>3</a:t>
            </a:r>
            <a:r>
              <a:rPr lang="zh-CN" altLang="en-US" sz="4400" dirty="0">
                <a:solidFill>
                  <a:schemeClr val="tx1"/>
                </a:solidFill>
                <a:latin typeface="华文新魏" panose="02010800040101010101" pitchFamily="2" charset="-122"/>
                <a:ea typeface="华文新魏" panose="02010800040101010101" pitchFamily="2" charset="-122"/>
              </a:rPr>
              <a:t>）动态定位和井口重入技术</a:t>
            </a:r>
          </a:p>
        </p:txBody>
      </p:sp>
      <p:pic>
        <p:nvPicPr>
          <p:cNvPr id="515076" name="Picture 4" descr="扫描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124743"/>
            <a:ext cx="5166320" cy="5849441"/>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en-US" altLang="zh-CN" sz="1800" dirty="0" smtClean="0">
                <a:solidFill>
                  <a:srgbClr val="000000"/>
                </a:solidFill>
              </a:rPr>
              <a:t>60</a:t>
            </a:r>
            <a:endParaRPr lang="en-US" altLang="zh-CN" sz="1800" dirty="0">
              <a:solidFill>
                <a:srgbClr val="000000"/>
              </a:solidFill>
            </a:endParaRPr>
          </a:p>
        </p:txBody>
      </p:sp>
    </p:spTree>
    <p:extLst>
      <p:ext uri="{BB962C8B-B14F-4D97-AF65-F5344CB8AC3E}">
        <p14:creationId xmlns:p14="http://schemas.microsoft.com/office/powerpoint/2010/main" val="1347355324"/>
      </p:ext>
    </p:extLst>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ChangeArrowheads="1"/>
          </p:cNvSpPr>
          <p:nvPr/>
        </p:nvSpPr>
        <p:spPr bwMode="auto">
          <a:xfrm>
            <a:off x="3046413" y="2082800"/>
            <a:ext cx="5486400"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eaLnBrk="1" hangingPunct="1">
              <a:spcBef>
                <a:spcPct val="50000"/>
              </a:spcBef>
              <a:buFont typeface="Wingdings" pitchFamily="2" charset="2"/>
              <a:buChar char="Ø"/>
              <a:defRPr/>
            </a:pPr>
            <a:r>
              <a:rPr lang="zh-CN" altLang="en-US" sz="2400" dirty="0">
                <a:solidFill>
                  <a:srgbClr val="CC0000"/>
                </a:solidFill>
                <a:latin typeface="华文细黑" pitchFamily="2" charset="-122"/>
                <a:ea typeface="华文细黑" pitchFamily="2" charset="-122"/>
              </a:rPr>
              <a:t>吸收过程</a:t>
            </a:r>
            <a:r>
              <a:rPr lang="en-US" altLang="zh-CN" sz="2400" dirty="0">
                <a:solidFill>
                  <a:srgbClr val="3333FF"/>
                </a:solidFill>
                <a:latin typeface="Times New Roman" pitchFamily="18" charset="0"/>
                <a:ea typeface="华文细黑" pitchFamily="2" charset="-122"/>
              </a:rPr>
              <a:t>——</a:t>
            </a:r>
            <a:r>
              <a:rPr lang="zh-CN" altLang="en-US" sz="2400" dirty="0">
                <a:solidFill>
                  <a:srgbClr val="3333FF"/>
                </a:solidFill>
                <a:latin typeface="华文细黑" pitchFamily="2" charset="-122"/>
                <a:ea typeface="华文细黑" pitchFamily="2" charset="-122"/>
              </a:rPr>
              <a:t>光子能量转变为热能、化学能等。</a:t>
            </a:r>
          </a:p>
          <a:p>
            <a:pPr eaLnBrk="1" hangingPunct="1">
              <a:spcBef>
                <a:spcPct val="50000"/>
              </a:spcBef>
              <a:defRPr/>
            </a:pPr>
            <a:endParaRPr lang="en-US" altLang="zh-CN" sz="2400" dirty="0">
              <a:solidFill>
                <a:srgbClr val="CC0000"/>
              </a:solidFill>
              <a:latin typeface="华文细黑" pitchFamily="2" charset="-122"/>
              <a:ea typeface="华文细黑" pitchFamily="2" charset="-122"/>
            </a:endParaRPr>
          </a:p>
          <a:p>
            <a:pPr marL="342900" indent="-342900" eaLnBrk="1" hangingPunct="1">
              <a:spcBef>
                <a:spcPct val="50000"/>
              </a:spcBef>
              <a:buFont typeface="Wingdings" pitchFamily="2" charset="2"/>
              <a:buChar char="Ø"/>
              <a:defRPr/>
            </a:pPr>
            <a:r>
              <a:rPr lang="zh-CN" altLang="en-US" sz="2400" dirty="0">
                <a:solidFill>
                  <a:srgbClr val="CC0000"/>
                </a:solidFill>
                <a:latin typeface="华文细黑" pitchFamily="2" charset="-122"/>
                <a:ea typeface="华文细黑" pitchFamily="2" charset="-122"/>
              </a:rPr>
              <a:t>散射过程</a:t>
            </a:r>
            <a:r>
              <a:rPr lang="en-US" altLang="zh-CN" sz="2400" dirty="0">
                <a:solidFill>
                  <a:srgbClr val="3333FF"/>
                </a:solidFill>
                <a:latin typeface="Times New Roman" pitchFamily="18" charset="0"/>
                <a:ea typeface="华文细黑" pitchFamily="2" charset="-122"/>
              </a:rPr>
              <a:t>——</a:t>
            </a:r>
            <a:r>
              <a:rPr lang="zh-CN" altLang="en-US" sz="2400" dirty="0">
                <a:solidFill>
                  <a:srgbClr val="3333FF"/>
                </a:solidFill>
                <a:latin typeface="华文细黑" pitchFamily="2" charset="-122"/>
                <a:ea typeface="华文细黑" pitchFamily="2" charset="-122"/>
              </a:rPr>
              <a:t>受介质微粒作用而使光偏离直线传播方向的光辐射。改变了光的传播方向。</a:t>
            </a:r>
          </a:p>
        </p:txBody>
      </p:sp>
      <p:sp>
        <p:nvSpPr>
          <p:cNvPr id="22531" name="AutoShape 5"/>
          <p:cNvSpPr>
            <a:spLocks/>
          </p:cNvSpPr>
          <p:nvPr/>
        </p:nvSpPr>
        <p:spPr bwMode="auto">
          <a:xfrm>
            <a:off x="2436813" y="2209800"/>
            <a:ext cx="609600" cy="1905000"/>
          </a:xfrm>
          <a:prstGeom prst="leftBrace">
            <a:avLst>
              <a:gd name="adj1" fmla="val 26042"/>
              <a:gd name="adj2" fmla="val 50000"/>
            </a:avLst>
          </a:pr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lang="zh-CN" altLang="en-US" sz="1800">
              <a:solidFill>
                <a:schemeClr val="tx1"/>
              </a:solidFill>
            </a:endParaRPr>
          </a:p>
        </p:txBody>
      </p:sp>
      <p:sp>
        <p:nvSpPr>
          <p:cNvPr id="22532" name="Rectangle 6"/>
          <p:cNvSpPr>
            <a:spLocks noChangeArrowheads="1"/>
          </p:cNvSpPr>
          <p:nvPr/>
        </p:nvSpPr>
        <p:spPr bwMode="auto">
          <a:xfrm>
            <a:off x="833438" y="2711450"/>
            <a:ext cx="1435100"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Font typeface="Wingdings" panose="05000000000000000000" pitchFamily="2" charset="2"/>
              <a:buNone/>
            </a:pPr>
            <a:r>
              <a:rPr lang="zh-CN" altLang="en-US" b="1" u="sng">
                <a:solidFill>
                  <a:srgbClr val="3333FF"/>
                </a:solidFill>
                <a:latin typeface="华文细黑" panose="02010600040101010101" pitchFamily="2" charset="-122"/>
                <a:ea typeface="华文细黑" panose="02010600040101010101" pitchFamily="2" charset="-122"/>
              </a:rPr>
              <a:t>两个基本过程</a:t>
            </a:r>
            <a:r>
              <a:rPr lang="zh-CN" altLang="en-US" b="1">
                <a:solidFill>
                  <a:srgbClr val="3333FF"/>
                </a:solidFill>
                <a:latin typeface="华文细黑" panose="02010600040101010101" pitchFamily="2" charset="-122"/>
                <a:ea typeface="华文细黑" panose="02010600040101010101" pitchFamily="2" charset="-122"/>
              </a:rPr>
              <a:t>：</a:t>
            </a:r>
          </a:p>
        </p:txBody>
      </p:sp>
      <p:sp>
        <p:nvSpPr>
          <p:cNvPr id="22533"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ADC21C34-B41D-40A5-83E1-59AD919D8DFD}" type="slidenum">
              <a:rPr lang="en-US" altLang="zh-CN" sz="1800">
                <a:solidFill>
                  <a:srgbClr val="000000"/>
                </a:solidFill>
              </a:rPr>
              <a:pPr eaLnBrk="1" hangingPunct="1">
                <a:spcBef>
                  <a:spcPct val="0"/>
                </a:spcBef>
                <a:buClrTx/>
                <a:buFontTx/>
                <a:buNone/>
              </a:pPr>
              <a:t>6</a:t>
            </a:fld>
            <a:endParaRPr lang="en-US" altLang="zh-CN" sz="1800">
              <a:solidFill>
                <a:srgbClr val="000000"/>
              </a:solidFill>
            </a:endParaRPr>
          </a:p>
        </p:txBody>
      </p:sp>
      <p:sp>
        <p:nvSpPr>
          <p:cNvPr id="22534" name="Rectangle 2"/>
          <p:cNvSpPr txBox="1">
            <a:spLocks noChangeArrowheads="1"/>
          </p:cNvSpPr>
          <p:nvPr/>
        </p:nvSpPr>
        <p:spPr bwMode="auto">
          <a:xfrm>
            <a:off x="827088" y="115888"/>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en-US" altLang="zh-CN" sz="4400" dirty="0">
                <a:solidFill>
                  <a:schemeClr val="tx1"/>
                </a:solidFill>
                <a:ea typeface="华文新魏" panose="02010800040101010101" pitchFamily="2" charset="-122"/>
              </a:rPr>
              <a:t>1</a:t>
            </a:r>
            <a:r>
              <a:rPr lang="zh-CN" altLang="en-US" sz="4400" dirty="0">
                <a:solidFill>
                  <a:schemeClr val="tx1"/>
                </a:solidFill>
                <a:ea typeface="华文新魏" panose="02010800040101010101" pitchFamily="2" charset="-122"/>
              </a:rPr>
              <a:t>、光波在海水中的传播</a:t>
            </a:r>
          </a:p>
        </p:txBody>
      </p:sp>
      <p:sp>
        <p:nvSpPr>
          <p:cNvPr id="22535" name="矩形 1"/>
          <p:cNvSpPr>
            <a:spLocks noChangeArrowheads="1"/>
          </p:cNvSpPr>
          <p:nvPr/>
        </p:nvSpPr>
        <p:spPr bwMode="auto">
          <a:xfrm>
            <a:off x="2543175" y="5300663"/>
            <a:ext cx="5724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2400">
                <a:solidFill>
                  <a:schemeClr val="tx1"/>
                </a:solidFill>
              </a:rPr>
              <a:t>吸收和散射的双重作用使光能逐渐衰减。</a:t>
            </a:r>
          </a:p>
        </p:txBody>
      </p:sp>
    </p:spTree>
  </p:cSld>
  <p:clrMapOvr>
    <a:masterClrMapping/>
  </p:clrMapOvr>
  <p:transition>
    <p:rand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bwMode="auto">
          <a:xfrm>
            <a:off x="827584" y="116632"/>
            <a:ext cx="7772400" cy="1143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gn="l"/>
            <a:r>
              <a:rPr lang="en-US" altLang="zh-CN" sz="4400" dirty="0">
                <a:solidFill>
                  <a:schemeClr val="tx1"/>
                </a:solidFill>
                <a:latin typeface="华文新魏" panose="02010800040101010101" pitchFamily="2" charset="-122"/>
                <a:ea typeface="华文新魏" panose="02010800040101010101" pitchFamily="2" charset="-122"/>
              </a:rPr>
              <a:t>4</a:t>
            </a:r>
            <a:r>
              <a:rPr lang="zh-CN" altLang="en-US" sz="4400" dirty="0">
                <a:solidFill>
                  <a:schemeClr val="tx1"/>
                </a:solidFill>
                <a:latin typeface="华文新魏" panose="02010800040101010101" pitchFamily="2" charset="-122"/>
                <a:ea typeface="华文新魏" panose="02010800040101010101" pitchFamily="2" charset="-122"/>
              </a:rPr>
              <a:t>）水声通讯技术</a:t>
            </a:r>
          </a:p>
        </p:txBody>
      </p:sp>
      <p:graphicFrame>
        <p:nvGraphicFramePr>
          <p:cNvPr id="517124" name="Object 4"/>
          <p:cNvGraphicFramePr>
            <a:graphicFrameLocks noChangeAspect="1"/>
          </p:cNvGraphicFramePr>
          <p:nvPr>
            <p:extLst>
              <p:ext uri="{D42A27DB-BD31-4B8C-83A1-F6EECF244321}">
                <p14:modId xmlns:p14="http://schemas.microsoft.com/office/powerpoint/2010/main" val="909175167"/>
              </p:ext>
            </p:extLst>
          </p:nvPr>
        </p:nvGraphicFramePr>
        <p:xfrm>
          <a:off x="2697560" y="1023928"/>
          <a:ext cx="4032448" cy="5617764"/>
        </p:xfrm>
        <a:graphic>
          <a:graphicData uri="http://schemas.openxmlformats.org/presentationml/2006/ole">
            <mc:AlternateContent xmlns:mc="http://schemas.openxmlformats.org/markup-compatibility/2006">
              <mc:Choice xmlns:v="urn:schemas-microsoft-com:vml" Requires="v">
                <p:oleObj spid="_x0000_s85010" name="Image" r:id="rId4" imgW="2084836" imgH="2902857" progId="Photoshop.Image.7">
                  <p:embed/>
                </p:oleObj>
              </mc:Choice>
              <mc:Fallback>
                <p:oleObj name="Image" r:id="rId4" imgW="2084836" imgH="2902857" progId="Photoshop.Image.7">
                  <p:embed/>
                  <p:pic>
                    <p:nvPicPr>
                      <p:cNvPr id="51712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7560" y="1023928"/>
                        <a:ext cx="4032448" cy="5617764"/>
                      </a:xfrm>
                      <a:prstGeom prst="rect">
                        <a:avLst/>
                      </a:prstGeom>
                      <a:noFill/>
                      <a:ln>
                        <a:noFill/>
                      </a:ln>
                      <a:effectLst/>
                      <a:extLst/>
                    </p:spPr>
                  </p:pic>
                </p:oleObj>
              </mc:Fallback>
            </mc:AlternateContent>
          </a:graphicData>
        </a:graphic>
      </p:graphicFrame>
      <p:sp>
        <p:nvSpPr>
          <p:cNvPr id="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en-US" altLang="zh-CN" sz="1800" dirty="0" smtClean="0">
                <a:solidFill>
                  <a:srgbClr val="000000"/>
                </a:solidFill>
              </a:rPr>
              <a:t>61</a:t>
            </a:r>
            <a:endParaRPr lang="en-US" altLang="zh-CN" sz="1800" dirty="0">
              <a:solidFill>
                <a:srgbClr val="000000"/>
              </a:solidFill>
            </a:endParaRPr>
          </a:p>
        </p:txBody>
      </p:sp>
    </p:spTree>
    <p:extLst>
      <p:ext uri="{BB962C8B-B14F-4D97-AF65-F5344CB8AC3E}">
        <p14:creationId xmlns:p14="http://schemas.microsoft.com/office/powerpoint/2010/main" val="3428102472"/>
      </p:ext>
    </p:extLst>
  </p:cSld>
  <p:clrMapOvr>
    <a:masterClrMapping/>
  </p:clrMapOvr>
  <p:transition>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945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0011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标题 8"/>
          <p:cNvSpPr>
            <a:spLocks noGrp="1"/>
          </p:cNvSpPr>
          <p:nvPr>
            <p:ph type="ctrTitle"/>
          </p:nvPr>
        </p:nvSpPr>
        <p:spPr>
          <a:xfrm>
            <a:off x="379190" y="2302669"/>
            <a:ext cx="8422704" cy="1470025"/>
          </a:xfrm>
        </p:spPr>
        <p:txBody>
          <a:bodyPr/>
          <a:lstStyle/>
          <a:p>
            <a:pPr algn="ctr" eaLnBrk="1" hangingPunct="1"/>
            <a:r>
              <a:rPr lang="zh-CN" altLang="en-US" b="1" dirty="0"/>
              <a:t>第四节</a:t>
            </a:r>
            <a:r>
              <a:rPr lang="en-US" altLang="zh-CN" b="1" dirty="0"/>
              <a:t/>
            </a:r>
            <a:br>
              <a:rPr lang="en-US" altLang="zh-CN" b="1" dirty="0"/>
            </a:br>
            <a:r>
              <a:rPr lang="zh-CN" altLang="en-US" b="1" dirty="0"/>
              <a:t>声线跟踪</a:t>
            </a:r>
            <a:endParaRPr lang="zh-CN" altLang="en-US" dirty="0" smtClean="0"/>
          </a:p>
        </p:txBody>
      </p:sp>
    </p:spTree>
    <p:extLst>
      <p:ext uri="{BB962C8B-B14F-4D97-AF65-F5344CB8AC3E}">
        <p14:creationId xmlns:p14="http://schemas.microsoft.com/office/powerpoint/2010/main" val="868680821"/>
      </p:ext>
    </p:extLst>
  </p:cSld>
  <p:clrMapOvr>
    <a:masterClrMapping/>
  </p:clrMapOvr>
  <p:transition spd="slow" advTm="163043"/>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a:spcBef>
                    <a:spcPct val="50000"/>
                  </a:spcBef>
                </a:pPr>
                <a:r>
                  <a:rPr lang="zh-CN" altLang="en-US" dirty="0">
                    <a:solidFill>
                      <a:srgbClr val="FF0000"/>
                    </a:solidFill>
                  </a:rPr>
                  <a:t>声线跟踪（</a:t>
                </a:r>
                <a:r>
                  <a:rPr lang="en-US" altLang="zh-CN" dirty="0">
                    <a:solidFill>
                      <a:srgbClr val="FF0000"/>
                    </a:solidFill>
                  </a:rPr>
                  <a:t>Sound Ray Tracing</a:t>
                </a:r>
                <a:r>
                  <a:rPr lang="zh-CN" altLang="en-US" dirty="0">
                    <a:solidFill>
                      <a:srgbClr val="FF0000"/>
                    </a:solidFill>
                  </a:rPr>
                  <a:t>）</a:t>
                </a:r>
                <a:r>
                  <a:rPr lang="zh-CN" altLang="en-US" b="0" dirty="0"/>
                  <a:t>：是建立在声速剖面基础上的一种波束脚印（投射点）相对船体坐标系坐标的计算方法。</a:t>
                </a:r>
              </a:p>
              <a:p>
                <a:pPr>
                  <a:spcBef>
                    <a:spcPct val="50000"/>
                  </a:spcBef>
                </a:pPr>
                <a:r>
                  <a:rPr lang="zh-CN" altLang="en-US" b="0" dirty="0" smtClean="0"/>
                  <a:t>声线</a:t>
                </a:r>
                <a:r>
                  <a:rPr lang="zh-CN" altLang="en-US" b="0" dirty="0"/>
                  <a:t>跟踪通常采用</a:t>
                </a:r>
                <a:r>
                  <a:rPr lang="zh-CN" altLang="en-US" dirty="0">
                    <a:solidFill>
                      <a:srgbClr val="FF0000"/>
                    </a:solidFill>
                  </a:rPr>
                  <a:t>层追加</a:t>
                </a:r>
                <a:r>
                  <a:rPr lang="zh-CN" altLang="en-US" b="0" dirty="0"/>
                  <a:t>方法，即将声速剖面内相临两个声速采样点划分为一</a:t>
                </a:r>
                <a:r>
                  <a:rPr lang="zh-CN" altLang="en-US" b="0" dirty="0" smtClean="0"/>
                  <a:t>个水层</a:t>
                </a:r>
                <a:r>
                  <a:rPr lang="zh-CN" altLang="en-US" b="0" dirty="0" smtClean="0"/>
                  <a:t>：</a:t>
                </a:r>
                <a:endParaRPr lang="en-US" altLang="zh-CN" b="0" dirty="0" smtClean="0"/>
              </a:p>
              <a:p>
                <a:pPr lvl="1">
                  <a:spcBef>
                    <a:spcPct val="50000"/>
                  </a:spcBef>
                </a:pPr>
                <a:r>
                  <a:rPr lang="zh-CN" altLang="en-US" b="0" dirty="0" smtClean="0"/>
                  <a:t>假设</a:t>
                </a:r>
                <a:r>
                  <a:rPr lang="zh-CN" altLang="en-US" b="0" dirty="0"/>
                  <a:t>层内</a:t>
                </a:r>
                <a:r>
                  <a:rPr lang="zh-CN" altLang="en-US" b="0" dirty="0" smtClean="0"/>
                  <a:t>声速为常数</a:t>
                </a:r>
                <a:endParaRPr lang="en-US" altLang="zh-CN" b="0" dirty="0" smtClean="0"/>
              </a:p>
              <a:p>
                <a:pPr lvl="3">
                  <a:spcBef>
                    <a:spcPct val="50000"/>
                  </a:spcBef>
                </a:pPr>
                <a:endParaRPr lang="en-US" altLang="zh-CN" b="0" dirty="0"/>
              </a:p>
              <a:p>
                <a:pPr lvl="1">
                  <a:spcBef>
                    <a:spcPct val="50000"/>
                  </a:spcBef>
                </a:pPr>
                <a:r>
                  <a:rPr lang="zh-CN" altLang="en-US" b="0" dirty="0" smtClean="0"/>
                  <a:t>或层内声速变化</a:t>
                </a:r>
                <a14:m>
                  <m:oMath xmlns:m="http://schemas.openxmlformats.org/officeDocument/2006/math">
                    <m:r>
                      <a:rPr lang="en-US" altLang="zh-CN" i="1">
                        <a:latin typeface="Cambria Math" panose="02040503050406030204" pitchFamily="18" charset="0"/>
                        <a:ea typeface="Cambria Math" panose="02040503050406030204" pitchFamily="18" charset="0"/>
                      </a:rPr>
                      <m:t>𝑔</m:t>
                    </m:r>
                  </m:oMath>
                </a14:m>
                <a:r>
                  <a:rPr lang="zh-CN" altLang="en-US" b="0" dirty="0" smtClean="0"/>
                  <a:t>为常数：</a:t>
                </a:r>
                <a:endParaRPr lang="en-US" altLang="zh-CN" b="0" dirty="0" smtClean="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373" t="-1650" r="-7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1043608" y="5229200"/>
                <a:ext cx="6012668" cy="8822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𝐶</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𝐶</m:t>
                              </m:r>
                            </m:e>
                            <m:sub>
                              <m:r>
                                <a:rPr lang="en-US" altLang="zh-CN" sz="2800" i="1">
                                  <a:latin typeface="Cambria Math" panose="02040503050406030204" pitchFamily="18" charset="0"/>
                                </a:rPr>
                                <m:t>𝑖</m:t>
                              </m:r>
                            </m:sub>
                          </m:sSub>
                        </m:num>
                        <m:den>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𝑧</m:t>
                              </m:r>
                            </m:e>
                            <m:sub>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𝑧</m:t>
                              </m:r>
                            </m:e>
                            <m:sub>
                              <m:r>
                                <a:rPr lang="en-US" altLang="zh-CN" sz="2800" i="1">
                                  <a:latin typeface="Cambria Math" panose="02040503050406030204" pitchFamily="18" charset="0"/>
                                </a:rPr>
                                <m:t>𝑖</m:t>
                              </m:r>
                            </m:sub>
                          </m:sSub>
                        </m:den>
                      </m:f>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𝑔</m:t>
                      </m:r>
                    </m:oMath>
                  </m:oMathPara>
                </a14:m>
                <a:endParaRPr lang="zh-CN" altLang="en-US" sz="2800" dirty="0"/>
              </a:p>
            </p:txBody>
          </p:sp>
        </mc:Choice>
        <mc:Fallback>
          <p:sp>
            <p:nvSpPr>
              <p:cNvPr id="4" name="文本框 3"/>
              <p:cNvSpPr txBox="1">
                <a:spLocks noRot="1" noChangeAspect="1" noMove="1" noResize="1" noEditPoints="1" noAdjustHandles="1" noChangeArrowheads="1" noChangeShapeType="1" noTextEdit="1"/>
              </p:cNvSpPr>
              <p:nvPr/>
            </p:nvSpPr>
            <p:spPr>
              <a:xfrm>
                <a:off x="1043608" y="5229200"/>
                <a:ext cx="6012668" cy="882229"/>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99786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ChangeArrowheads="1"/>
          </p:cNvSpPr>
          <p:nvPr/>
        </p:nvSpPr>
        <p:spPr bwMode="auto">
          <a:xfrm>
            <a:off x="892720" y="188640"/>
            <a:ext cx="818044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buClr>
                <a:srgbClr val="FFFF99"/>
              </a:buClr>
            </a:pPr>
            <a:r>
              <a:rPr lang="en-US" altLang="zh-CN" sz="4400" dirty="0" smtClean="0">
                <a:latin typeface="华文新魏" panose="02010800040101010101" pitchFamily="2" charset="-122"/>
                <a:ea typeface="华文新魏" panose="02010800040101010101" pitchFamily="2" charset="-122"/>
                <a:cs typeface="+mj-cs"/>
              </a:rPr>
              <a:t>1. </a:t>
            </a:r>
            <a:r>
              <a:rPr lang="zh-CN" altLang="en-US" sz="4400" dirty="0" smtClean="0">
                <a:latin typeface="华文新魏" panose="02010800040101010101" pitchFamily="2" charset="-122"/>
                <a:ea typeface="华文新魏" panose="02010800040101010101" pitchFamily="2" charset="-122"/>
                <a:cs typeface="+mj-cs"/>
              </a:rPr>
              <a:t>基于</a:t>
            </a:r>
            <a:r>
              <a:rPr lang="zh-CN" altLang="en-US" sz="4400" dirty="0">
                <a:latin typeface="华文新魏" panose="02010800040101010101" pitchFamily="2" charset="-122"/>
                <a:ea typeface="华文新魏" panose="02010800040101010101" pitchFamily="2" charset="-122"/>
                <a:cs typeface="+mj-cs"/>
              </a:rPr>
              <a:t>层内常</a:t>
            </a:r>
            <a:r>
              <a:rPr lang="zh-CN" altLang="en-US" sz="4400" dirty="0" smtClean="0">
                <a:latin typeface="华文新魏" panose="02010800040101010101" pitchFamily="2" charset="-122"/>
                <a:ea typeface="华文新魏" panose="02010800040101010101" pitchFamily="2" charset="-122"/>
                <a:cs typeface="+mj-cs"/>
              </a:rPr>
              <a:t>声速下</a:t>
            </a:r>
            <a:r>
              <a:rPr lang="zh-CN" altLang="en-US" sz="4400" dirty="0">
                <a:latin typeface="华文新魏" panose="02010800040101010101" pitchFamily="2" charset="-122"/>
                <a:ea typeface="华文新魏" panose="02010800040101010101" pitchFamily="2" charset="-122"/>
                <a:cs typeface="+mj-cs"/>
              </a:rPr>
              <a:t>的声线跟踪 </a:t>
            </a:r>
          </a:p>
        </p:txBody>
      </p:sp>
      <p:sp>
        <p:nvSpPr>
          <p:cNvPr id="34821" name="Text Box 5"/>
          <p:cNvSpPr txBox="1">
            <a:spLocks noChangeArrowheads="1"/>
          </p:cNvSpPr>
          <p:nvPr/>
        </p:nvSpPr>
        <p:spPr bwMode="auto">
          <a:xfrm>
            <a:off x="892720" y="1196752"/>
            <a:ext cx="460761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000" dirty="0">
                <a:solidFill>
                  <a:srgbClr val="254061"/>
                </a:solidFill>
                <a:latin typeface="+mn-lt"/>
                <a:ea typeface="+mn-ea"/>
              </a:rPr>
              <a:t>假设波束经历由</a:t>
            </a:r>
            <a:r>
              <a:rPr lang="en-US" altLang="zh-CN" sz="2000" dirty="0">
                <a:solidFill>
                  <a:srgbClr val="254061"/>
                </a:solidFill>
                <a:latin typeface="+mn-lt"/>
                <a:ea typeface="+mn-ea"/>
              </a:rPr>
              <a:t>N</a:t>
            </a:r>
            <a:r>
              <a:rPr lang="zh-CN" altLang="en-US" sz="2000" dirty="0">
                <a:solidFill>
                  <a:srgbClr val="254061"/>
                </a:solidFill>
                <a:latin typeface="+mn-lt"/>
                <a:ea typeface="+mn-ea"/>
              </a:rPr>
              <a:t>层组成的水柱，声速在层内常速传播，设层厚度为</a:t>
            </a:r>
            <a:r>
              <a:rPr lang="zh-CN" altLang="en-US" sz="2000" dirty="0">
                <a:solidFill>
                  <a:srgbClr val="254061"/>
                </a:solidFill>
                <a:latin typeface="+mn-lt"/>
                <a:ea typeface="+mn-ea"/>
                <a:sym typeface="Symbol" panose="05050102010706020507" pitchFamily="18" charset="2"/>
              </a:rPr>
              <a:t></a:t>
            </a:r>
            <a:r>
              <a:rPr lang="en-US" altLang="zh-CN" sz="2000" dirty="0" err="1">
                <a:solidFill>
                  <a:srgbClr val="254061"/>
                </a:solidFill>
                <a:latin typeface="+mn-lt"/>
                <a:ea typeface="+mn-ea"/>
              </a:rPr>
              <a:t>zi</a:t>
            </a:r>
            <a:r>
              <a:rPr lang="zh-CN" altLang="en-US" sz="2000" dirty="0">
                <a:solidFill>
                  <a:srgbClr val="254061"/>
                </a:solidFill>
                <a:latin typeface="+mn-lt"/>
                <a:ea typeface="+mn-ea"/>
              </a:rPr>
              <a:t>（</a:t>
            </a:r>
            <a:r>
              <a:rPr lang="zh-CN" altLang="en-US" sz="2000" dirty="0">
                <a:solidFill>
                  <a:srgbClr val="254061"/>
                </a:solidFill>
                <a:latin typeface="+mn-lt"/>
                <a:ea typeface="+mn-ea"/>
                <a:sym typeface="Symbol" panose="05050102010706020507" pitchFamily="18" charset="2"/>
              </a:rPr>
              <a:t></a:t>
            </a:r>
            <a:r>
              <a:rPr lang="en-US" altLang="zh-CN" sz="2000" dirty="0" err="1">
                <a:solidFill>
                  <a:srgbClr val="254061"/>
                </a:solidFill>
                <a:latin typeface="+mn-lt"/>
                <a:ea typeface="+mn-ea"/>
              </a:rPr>
              <a:t>zi</a:t>
            </a:r>
            <a:r>
              <a:rPr lang="en-US" altLang="zh-CN" sz="2000" dirty="0">
                <a:solidFill>
                  <a:srgbClr val="254061"/>
                </a:solidFill>
                <a:latin typeface="+mn-lt"/>
                <a:ea typeface="+mn-ea"/>
              </a:rPr>
              <a:t>= zi+1-zi</a:t>
            </a:r>
            <a:r>
              <a:rPr lang="zh-CN" altLang="en-US" sz="2000" dirty="0">
                <a:solidFill>
                  <a:srgbClr val="254061"/>
                </a:solidFill>
                <a:latin typeface="+mn-lt"/>
                <a:ea typeface="+mn-ea"/>
              </a:rPr>
              <a:t>），则波束在层</a:t>
            </a:r>
            <a:r>
              <a:rPr lang="en-US" altLang="zh-CN" sz="2000" dirty="0" err="1">
                <a:solidFill>
                  <a:srgbClr val="254061"/>
                </a:solidFill>
                <a:latin typeface="+mn-lt"/>
                <a:ea typeface="+mn-ea"/>
              </a:rPr>
              <a:t>i</a:t>
            </a:r>
            <a:r>
              <a:rPr lang="zh-CN" altLang="en-US" sz="2000" dirty="0">
                <a:solidFill>
                  <a:srgbClr val="254061"/>
                </a:solidFill>
                <a:latin typeface="+mn-lt"/>
                <a:ea typeface="+mn-ea"/>
              </a:rPr>
              <a:t>内的水平位移</a:t>
            </a:r>
            <a:r>
              <a:rPr lang="en-US" altLang="zh-CN" sz="2000" dirty="0" err="1">
                <a:solidFill>
                  <a:srgbClr val="254061"/>
                </a:solidFill>
                <a:latin typeface="+mn-lt"/>
                <a:ea typeface="+mn-ea"/>
              </a:rPr>
              <a:t>yi</a:t>
            </a:r>
            <a:r>
              <a:rPr lang="zh-CN" altLang="en-US" sz="2000" dirty="0">
                <a:solidFill>
                  <a:srgbClr val="254061"/>
                </a:solidFill>
                <a:latin typeface="+mn-lt"/>
                <a:ea typeface="+mn-ea"/>
              </a:rPr>
              <a:t>和传播时间</a:t>
            </a:r>
            <a:r>
              <a:rPr lang="en-US" altLang="zh-CN" sz="2000" dirty="0" err="1">
                <a:solidFill>
                  <a:srgbClr val="254061"/>
                </a:solidFill>
                <a:latin typeface="+mn-lt"/>
                <a:ea typeface="+mn-ea"/>
              </a:rPr>
              <a:t>ti</a:t>
            </a:r>
            <a:r>
              <a:rPr lang="zh-CN" altLang="en-US" sz="2000" dirty="0">
                <a:solidFill>
                  <a:srgbClr val="254061"/>
                </a:solidFill>
                <a:latin typeface="+mn-lt"/>
                <a:ea typeface="+mn-ea"/>
              </a:rPr>
              <a:t>分别为：</a:t>
            </a:r>
          </a:p>
        </p:txBody>
      </p:sp>
      <p:sp>
        <p:nvSpPr>
          <p:cNvPr id="34825" name="Text Box 9"/>
          <p:cNvSpPr txBox="1">
            <a:spLocks noChangeArrowheads="1"/>
          </p:cNvSpPr>
          <p:nvPr/>
        </p:nvSpPr>
        <p:spPr bwMode="auto">
          <a:xfrm>
            <a:off x="719629" y="4616301"/>
            <a:ext cx="5689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0" dirty="0">
                <a:latin typeface="华文细黑" panose="02010600040101010101" pitchFamily="2" charset="-122"/>
                <a:ea typeface="华文细黑" panose="02010600040101010101" pitchFamily="2" charset="-122"/>
              </a:rPr>
              <a:t>则波束经历整个水柱</a:t>
            </a:r>
            <a:r>
              <a:rPr lang="zh-CN" altLang="en-US" b="0" dirty="0" smtClean="0">
                <a:latin typeface="华文细黑" panose="02010600040101010101" pitchFamily="2" charset="-122"/>
                <a:ea typeface="华文细黑" panose="02010600040101010101" pitchFamily="2" charset="-122"/>
              </a:rPr>
              <a:t>的传播</a:t>
            </a:r>
            <a:r>
              <a:rPr lang="zh-CN" altLang="en-US" b="0" dirty="0">
                <a:latin typeface="华文细黑" panose="02010600040101010101" pitchFamily="2" charset="-122"/>
                <a:ea typeface="华文细黑" panose="02010600040101010101" pitchFamily="2" charset="-122"/>
              </a:rPr>
              <a:t>时间和水平距离为：</a:t>
            </a:r>
          </a:p>
        </p:txBody>
      </p:sp>
      <p:pic>
        <p:nvPicPr>
          <p:cNvPr id="34861" name="Picture 4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113" y="5300663"/>
            <a:ext cx="43243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4862" name="Picture 4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113" y="2708275"/>
            <a:ext cx="3886200" cy="164782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6096" y="1086644"/>
            <a:ext cx="3474565" cy="3384550"/>
          </a:xfrm>
          <a:prstGeom prst="rect">
            <a:avLst/>
          </a:prstGeom>
        </p:spPr>
      </p:pic>
    </p:spTree>
    <p:extLst>
      <p:ext uri="{BB962C8B-B14F-4D97-AF65-F5344CB8AC3E}">
        <p14:creationId xmlns:p14="http://schemas.microsoft.com/office/powerpoint/2010/main" val="1836682908"/>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Rot="1" noChangeArrowheads="1"/>
          </p:cNvSpPr>
          <p:nvPr>
            <p:ph type="body" idx="1"/>
          </p:nvPr>
        </p:nvSpPr>
        <p:spPr>
          <a:xfrm>
            <a:off x="611187" y="1194892"/>
            <a:ext cx="8281987" cy="936625"/>
          </a:xfrm>
        </p:spPr>
        <p:txBody>
          <a:bodyPr/>
          <a:lstStyle/>
          <a:p>
            <a:pPr>
              <a:lnSpc>
                <a:spcPct val="90000"/>
              </a:lnSpc>
              <a:buFont typeface="Wingdings" panose="05000000000000000000" pitchFamily="2" charset="2"/>
              <a:buNone/>
            </a:pPr>
            <a:r>
              <a:rPr lang="en-US" altLang="zh-CN" sz="2400" dirty="0"/>
              <a:t>		</a:t>
            </a:r>
            <a:r>
              <a:rPr lang="zh-CN" altLang="en-US" sz="2400" dirty="0"/>
              <a:t>假设波束经历由</a:t>
            </a:r>
            <a:r>
              <a:rPr lang="en-US" altLang="zh-CN" sz="2400" dirty="0"/>
              <a:t>N</a:t>
            </a:r>
            <a:r>
              <a:rPr lang="zh-CN" altLang="en-US" sz="2400" dirty="0"/>
              <a:t>个不同介质层组成的水柱，声速在各层中以</a:t>
            </a:r>
            <a:r>
              <a:rPr lang="zh-CN" altLang="en-US" sz="2400" b="1" dirty="0">
                <a:solidFill>
                  <a:srgbClr val="FF0000"/>
                </a:solidFill>
              </a:rPr>
              <a:t>常梯度</a:t>
            </a:r>
            <a:r>
              <a:rPr lang="en-US" altLang="zh-CN" sz="2400" b="1" i="1" dirty="0" err="1">
                <a:solidFill>
                  <a:srgbClr val="FF0000"/>
                </a:solidFill>
              </a:rPr>
              <a:t>g</a:t>
            </a:r>
            <a:r>
              <a:rPr lang="en-US" altLang="zh-CN" sz="2400" b="1" i="1" baseline="-25000" dirty="0" err="1">
                <a:solidFill>
                  <a:srgbClr val="FF0000"/>
                </a:solidFill>
              </a:rPr>
              <a:t>i</a:t>
            </a:r>
            <a:r>
              <a:rPr lang="zh-CN" altLang="en-US" sz="2400" b="1" dirty="0" smtClean="0">
                <a:solidFill>
                  <a:srgbClr val="FF0000"/>
                </a:solidFill>
              </a:rPr>
              <a:t>变化</a:t>
            </a:r>
            <a:r>
              <a:rPr lang="zh-CN" altLang="en-US" sz="2400" dirty="0"/>
              <a:t>。</a:t>
            </a:r>
            <a:r>
              <a:rPr lang="en-US" altLang="zh-CN" dirty="0" smtClean="0"/>
              <a:t> </a:t>
            </a:r>
            <a:endParaRPr lang="en-US" altLang="zh-CN" dirty="0"/>
          </a:p>
        </p:txBody>
      </p:sp>
      <p:sp>
        <p:nvSpPr>
          <p:cNvPr id="4506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5063" name="Rectangle 7"/>
          <p:cNvSpPr>
            <a:spLocks noChangeArrowheads="1"/>
          </p:cNvSpPr>
          <p:nvPr/>
        </p:nvSpPr>
        <p:spPr bwMode="auto">
          <a:xfrm>
            <a:off x="764372" y="212726"/>
            <a:ext cx="8276625"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buClr>
                <a:srgbClr val="FFFF99"/>
              </a:buClr>
            </a:pPr>
            <a:r>
              <a:rPr lang="en-US" altLang="zh-CN" sz="4400" dirty="0" smtClean="0">
                <a:latin typeface="华文新魏" panose="02010800040101010101" pitchFamily="2" charset="-122"/>
                <a:ea typeface="华文新魏" panose="02010800040101010101" pitchFamily="2" charset="-122"/>
                <a:cs typeface="+mj-cs"/>
              </a:rPr>
              <a:t>2. </a:t>
            </a:r>
            <a:r>
              <a:rPr lang="zh-CN" altLang="en-US" sz="4400" dirty="0" smtClean="0">
                <a:latin typeface="华文新魏" panose="02010800040101010101" pitchFamily="2" charset="-122"/>
                <a:ea typeface="华文新魏" panose="02010800040101010101" pitchFamily="2" charset="-122"/>
                <a:cs typeface="+mj-cs"/>
              </a:rPr>
              <a:t>基于</a:t>
            </a:r>
            <a:r>
              <a:rPr lang="zh-CN" altLang="en-US" sz="4400" dirty="0">
                <a:latin typeface="华文新魏" panose="02010800040101010101" pitchFamily="2" charset="-122"/>
                <a:ea typeface="华文新魏" panose="02010800040101010101" pitchFamily="2" charset="-122"/>
                <a:cs typeface="+mj-cs"/>
              </a:rPr>
              <a:t>层内常</a:t>
            </a:r>
            <a:r>
              <a:rPr lang="zh-CN" altLang="en-US" sz="4400" dirty="0" smtClean="0">
                <a:latin typeface="华文新魏" panose="02010800040101010101" pitchFamily="2" charset="-122"/>
                <a:ea typeface="华文新魏" panose="02010800040101010101" pitchFamily="2" charset="-122"/>
                <a:cs typeface="+mj-cs"/>
              </a:rPr>
              <a:t>梯度下</a:t>
            </a:r>
            <a:r>
              <a:rPr lang="zh-CN" altLang="en-US" sz="4400" dirty="0">
                <a:latin typeface="华文新魏" panose="02010800040101010101" pitchFamily="2" charset="-122"/>
                <a:ea typeface="华文新魏" panose="02010800040101010101" pitchFamily="2" charset="-122"/>
                <a:cs typeface="+mj-cs"/>
              </a:rPr>
              <a:t>的声线跟踪 </a:t>
            </a:r>
          </a:p>
        </p:txBody>
      </p:sp>
      <mc:AlternateContent xmlns:mc="http://schemas.openxmlformats.org/markup-compatibility/2006" xmlns:a14="http://schemas.microsoft.com/office/drawing/2010/main">
        <mc:Choice Requires="a14">
          <p:sp>
            <p:nvSpPr>
              <p:cNvPr id="9" name="文本框 8"/>
              <p:cNvSpPr txBox="1"/>
              <p:nvPr/>
            </p:nvSpPr>
            <p:spPr>
              <a:xfrm>
                <a:off x="1115616" y="5229200"/>
                <a:ext cx="6120680" cy="8050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𝑅</m:t>
                          </m:r>
                        </m:e>
                        <m:sub>
                          <m:r>
                            <a:rPr lang="en-US" altLang="zh-CN" sz="2000" i="1">
                              <a:latin typeface="Cambria Math" panose="02040503050406030204" pitchFamily="18" charset="0"/>
                            </a:rPr>
                            <m:t>𝑖</m:t>
                          </m:r>
                        </m:sub>
                      </m:sSub>
                      <m:r>
                        <a:rPr lang="en-US" altLang="zh-CN" sz="2000" i="1">
                          <a:latin typeface="Cambria Math" panose="02040503050406030204" pitchFamily="18" charset="0"/>
                          <a:ea typeface="Cambria Math" panose="02040503050406030204" pitchFamily="18" charset="0"/>
                        </a:rPr>
                        <m:t>=</m:t>
                      </m:r>
                      <m:d>
                        <m:dPr>
                          <m:begChr m:val="|"/>
                          <m:endChr m:val="|"/>
                          <m:ctrlPr>
                            <a:rPr lang="en-US" altLang="zh-CN" sz="2000" i="1" smtClean="0">
                              <a:latin typeface="Cambria Math" panose="02040503050406030204" pitchFamily="18" charset="0"/>
                              <a:ea typeface="Cambria Math" panose="02040503050406030204" pitchFamily="18" charset="0"/>
                            </a:rPr>
                          </m:ctrlPr>
                        </m:dPr>
                        <m:e>
                          <m:sSup>
                            <m:sSupPr>
                              <m:ctrlPr>
                                <a:rPr lang="en-US" altLang="zh-CN" sz="2000" i="1" smtClean="0">
                                  <a:latin typeface="Cambria Math" panose="02040503050406030204" pitchFamily="18" charset="0"/>
                                  <a:ea typeface="Cambria Math" panose="02040503050406030204" pitchFamily="18" charset="0"/>
                                </a:rPr>
                              </m:ctrlPr>
                            </m:sSupPr>
                            <m:e>
                              <m:d>
                                <m:dPr>
                                  <m:ctrlPr>
                                    <a:rPr lang="en-US" altLang="zh-CN" sz="2000" i="1">
                                      <a:latin typeface="Cambria Math" panose="02040503050406030204" pitchFamily="18" charset="0"/>
                                      <a:ea typeface="Cambria Math" panose="02040503050406030204" pitchFamily="18" charset="0"/>
                                    </a:rPr>
                                  </m:ctrlPr>
                                </m:dPr>
                                <m:e>
                                  <m:f>
                                    <m:fPr>
                                      <m:ctrlPr>
                                        <a:rPr lang="en-US" altLang="zh-CN" sz="2000" i="1">
                                          <a:latin typeface="Cambria Math" panose="02040503050406030204" pitchFamily="18" charset="0"/>
                                          <a:ea typeface="Cambria Math" panose="02040503050406030204" pitchFamily="18" charset="0"/>
                                        </a:rPr>
                                      </m:ctrlPr>
                                    </m:fPr>
                                    <m:num>
                                      <m:r>
                                        <m:rPr>
                                          <m:sty m:val="p"/>
                                        </m:rPr>
                                        <a:rPr lang="en-US" altLang="zh-CN" sz="2000" i="1">
                                          <a:latin typeface="Cambria Math" panose="02040503050406030204" pitchFamily="18" charset="0"/>
                                          <a:ea typeface="Cambria Math" panose="02040503050406030204" pitchFamily="18" charset="0"/>
                                        </a:rPr>
                                        <m:t>sin</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𝜃</m:t>
                                          </m:r>
                                        </m:e>
                                        <m:sub>
                                          <m:r>
                                            <a:rPr lang="en-US" altLang="zh-CN" sz="2000" i="1">
                                              <a:latin typeface="Cambria Math" panose="02040503050406030204" pitchFamily="18" charset="0"/>
                                            </a:rPr>
                                            <m:t>𝑖</m:t>
                                          </m:r>
                                        </m:sub>
                                      </m:sSub>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𝐶</m:t>
                                          </m:r>
                                        </m:e>
                                        <m:sub>
                                          <m:r>
                                            <a:rPr lang="en-US" altLang="zh-CN" sz="2000" i="1">
                                              <a:latin typeface="Cambria Math" panose="02040503050406030204" pitchFamily="18" charset="0"/>
                                            </a:rPr>
                                            <m:t>𝑖</m:t>
                                          </m:r>
                                        </m:sub>
                                      </m:sSub>
                                    </m:den>
                                  </m:f>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𝑔</m:t>
                                      </m:r>
                                    </m:e>
                                    <m:sub>
                                      <m:r>
                                        <a:rPr lang="en-US" altLang="zh-CN" sz="2000" i="1">
                                          <a:latin typeface="Cambria Math" panose="02040503050406030204" pitchFamily="18" charset="0"/>
                                        </a:rPr>
                                        <m:t>𝑖</m:t>
                                      </m:r>
                                    </m:sub>
                                  </m:sSub>
                                </m:e>
                              </m:d>
                            </m:e>
                            <m:sup>
                              <m:r>
                                <a:rPr lang="en-US" altLang="zh-CN" sz="2000" b="0" i="1" smtClean="0">
                                  <a:latin typeface="Cambria Math" panose="02040503050406030204" pitchFamily="18" charset="0"/>
                                  <a:ea typeface="Cambria Math" panose="02040503050406030204" pitchFamily="18" charset="0"/>
                                </a:rPr>
                                <m:t>−1</m:t>
                              </m:r>
                            </m:sup>
                          </m:sSup>
                        </m:e>
                      </m:d>
                      <m:r>
                        <a:rPr lang="en-US" altLang="zh-CN" sz="2000" b="0" i="1" smtClean="0">
                          <a:latin typeface="Cambria Math" panose="02040503050406030204" pitchFamily="18" charset="0"/>
                          <a:ea typeface="Cambria Math" panose="02040503050406030204" pitchFamily="18" charset="0"/>
                        </a:rPr>
                        <m:t>=</m:t>
                      </m:r>
                      <m:d>
                        <m:dPr>
                          <m:begChr m:val="|"/>
                          <m:endChr m:val="|"/>
                          <m:ctrlPr>
                            <a:rPr lang="en-US" altLang="zh-CN" sz="2000" i="1">
                              <a:latin typeface="Cambria Math" panose="02040503050406030204" pitchFamily="18" charset="0"/>
                              <a:ea typeface="Cambria Math" panose="02040503050406030204" pitchFamily="18" charset="0"/>
                            </a:rPr>
                          </m:ctrlPr>
                        </m:dPr>
                        <m:e>
                          <m:f>
                            <m:fPr>
                              <m:ctrlPr>
                                <a:rPr lang="en-US" altLang="zh-CN" sz="2000" i="1">
                                  <a:latin typeface="Cambria Math" panose="02040503050406030204" pitchFamily="18" charset="0"/>
                                  <a:ea typeface="Cambria Math" panose="02040503050406030204" pitchFamily="18" charset="0"/>
                                </a:rPr>
                              </m:ctrlPr>
                            </m:fPr>
                            <m:num>
                              <m:r>
                                <a:rPr lang="en-US" altLang="zh-CN" sz="2000" i="1">
                                  <a:latin typeface="Cambria Math" panose="02040503050406030204" pitchFamily="18" charset="0"/>
                                  <a:ea typeface="Cambria Math" panose="02040503050406030204" pitchFamily="18" charset="0"/>
                                </a:rPr>
                                <m:t>1</m:t>
                              </m:r>
                            </m:num>
                            <m:den>
                              <m:r>
                                <a:rPr lang="en-US" altLang="zh-CN" sz="2000" i="1">
                                  <a:latin typeface="Cambria Math" panose="02040503050406030204" pitchFamily="18" charset="0"/>
                                  <a:ea typeface="Cambria Math" panose="02040503050406030204" pitchFamily="18" charset="0"/>
                                </a:rPr>
                                <m:t>𝑝</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𝑔</m:t>
                                  </m:r>
                                </m:e>
                                <m:sub>
                                  <m:r>
                                    <a:rPr lang="en-US" altLang="zh-CN" sz="2000" i="1">
                                      <a:latin typeface="Cambria Math" panose="02040503050406030204" pitchFamily="18" charset="0"/>
                                    </a:rPr>
                                    <m:t>𝑖</m:t>
                                  </m:r>
                                </m:sub>
                              </m:sSub>
                            </m:den>
                          </m:f>
                        </m:e>
                      </m:d>
                    </m:oMath>
                  </m:oMathPara>
                </a14:m>
                <a:endParaRPr lang="zh-CN" altLang="en-US" sz="2000" dirty="0"/>
              </a:p>
            </p:txBody>
          </p:sp>
        </mc:Choice>
        <mc:Fallback xmlns="">
          <p:sp>
            <p:nvSpPr>
              <p:cNvPr id="9" name="文本框 8"/>
              <p:cNvSpPr txBox="1">
                <a:spLocks noRot="1" noChangeAspect="1" noMove="1" noResize="1" noEditPoints="1" noAdjustHandles="1" noChangeArrowheads="1" noChangeShapeType="1" noTextEdit="1"/>
              </p:cNvSpPr>
              <p:nvPr/>
            </p:nvSpPr>
            <p:spPr>
              <a:xfrm>
                <a:off x="1115616" y="5229200"/>
                <a:ext cx="6120680" cy="805029"/>
              </a:xfrm>
              <a:prstGeom prst="rect">
                <a:avLst/>
              </a:prstGeom>
              <a:blipFill>
                <a:blip r:embed="rId2"/>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833" y="2398623"/>
            <a:ext cx="7263701" cy="2529647"/>
          </a:xfrm>
          <a:prstGeom prst="rect">
            <a:avLst/>
          </a:prstGeom>
        </p:spPr>
      </p:pic>
    </p:spTree>
    <p:extLst>
      <p:ext uri="{BB962C8B-B14F-4D97-AF65-F5344CB8AC3E}">
        <p14:creationId xmlns:p14="http://schemas.microsoft.com/office/powerpoint/2010/main" val="311648022"/>
      </p:ext>
    </p:extLst>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69"/>
            <a:ext cx="9358967" cy="4333221"/>
          </a:xfrm>
          <a:prstGeom prst="rect">
            <a:avLst/>
          </a:prstGeom>
        </p:spPr>
      </p:pic>
      <p:graphicFrame>
        <p:nvGraphicFramePr>
          <p:cNvPr id="4" name="Group 113"/>
          <p:cNvGraphicFramePr>
            <a:graphicFrameLocks noGrp="1"/>
          </p:cNvGraphicFramePr>
          <p:nvPr>
            <p:extLst>
              <p:ext uri="{D42A27DB-BD31-4B8C-83A1-F6EECF244321}">
                <p14:modId xmlns:p14="http://schemas.microsoft.com/office/powerpoint/2010/main" val="2675203743"/>
              </p:ext>
            </p:extLst>
          </p:nvPr>
        </p:nvGraphicFramePr>
        <p:xfrm>
          <a:off x="45839" y="4411218"/>
          <a:ext cx="6078488" cy="2377440"/>
        </p:xfrm>
        <a:graphic>
          <a:graphicData uri="http://schemas.openxmlformats.org/drawingml/2006/table">
            <a:tbl>
              <a:tblPr/>
              <a:tblGrid>
                <a:gridCol w="1139717">
                  <a:extLst>
                    <a:ext uri="{9D8B030D-6E8A-4147-A177-3AD203B41FA5}">
                      <a16:colId xmlns:a16="http://schemas.microsoft.com/office/drawing/2014/main" val="20000"/>
                    </a:ext>
                  </a:extLst>
                </a:gridCol>
                <a:gridCol w="3095072">
                  <a:extLst>
                    <a:ext uri="{9D8B030D-6E8A-4147-A177-3AD203B41FA5}">
                      <a16:colId xmlns:a16="http://schemas.microsoft.com/office/drawing/2014/main" val="20001"/>
                    </a:ext>
                  </a:extLst>
                </a:gridCol>
                <a:gridCol w="1843699">
                  <a:extLst>
                    <a:ext uri="{9D8B030D-6E8A-4147-A177-3AD203B41FA5}">
                      <a16:colId xmlns:a16="http://schemas.microsoft.com/office/drawing/2014/main" val="20002"/>
                    </a:ext>
                  </a:extLst>
                </a:gridCol>
              </a:tblGrid>
              <a:tr h="360861">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smtClean="0">
                          <a:ln>
                            <a:noFill/>
                          </a:ln>
                          <a:solidFill>
                            <a:schemeClr val="tx1"/>
                          </a:solidFill>
                          <a:effectLst/>
                          <a:latin typeface="华文细黑" pitchFamily="2" charset="-122"/>
                          <a:ea typeface="华文细黑" pitchFamily="2" charset="-122"/>
                        </a:rPr>
                        <a:t>名称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smtClean="0">
                          <a:ln>
                            <a:noFill/>
                          </a:ln>
                          <a:solidFill>
                            <a:schemeClr val="tx1"/>
                          </a:solidFill>
                          <a:effectLst/>
                          <a:latin typeface="华文细黑" pitchFamily="2" charset="-122"/>
                          <a:ea typeface="华文细黑" pitchFamily="2" charset="-122"/>
                        </a:rPr>
                        <a:t>频率范围</a:t>
                      </a:r>
                      <a:r>
                        <a:rPr kumimoji="1" lang="en-US" altLang="zh-CN" sz="2000" b="0" i="0" u="none" strike="noStrike" cap="none" normalizeH="0" baseline="0" dirty="0" smtClean="0">
                          <a:ln>
                            <a:noFill/>
                          </a:ln>
                          <a:solidFill>
                            <a:schemeClr val="tx1"/>
                          </a:solidFill>
                          <a:effectLst/>
                          <a:latin typeface="华文细黑" pitchFamily="2" charset="-122"/>
                          <a:ea typeface="华文细黑" pitchFamily="2" charset="-122"/>
                        </a:rPr>
                        <a:t>(Hz)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smtClean="0">
                          <a:ln>
                            <a:noFill/>
                          </a:ln>
                          <a:solidFill>
                            <a:schemeClr val="tx1"/>
                          </a:solidFill>
                          <a:effectLst/>
                          <a:latin typeface="华文细黑" pitchFamily="2" charset="-122"/>
                          <a:ea typeface="华文细黑" pitchFamily="2" charset="-122"/>
                        </a:rPr>
                        <a:t>波长</a:t>
                      </a:r>
                      <a:r>
                        <a:rPr kumimoji="1" lang="en-US" altLang="zh-CN" sz="2000" b="0" i="0" u="none" strike="noStrike" cap="none" normalizeH="0" baseline="0" dirty="0" smtClean="0">
                          <a:ln>
                            <a:noFill/>
                          </a:ln>
                          <a:solidFill>
                            <a:schemeClr val="tx1"/>
                          </a:solidFill>
                          <a:effectLst/>
                          <a:latin typeface="华文细黑" pitchFamily="2" charset="-122"/>
                          <a:ea typeface="华文细黑" pitchFamily="2" charset="-122"/>
                        </a:rPr>
                        <a:t>(</a:t>
                      </a:r>
                      <a:r>
                        <a:rPr kumimoji="1" lang="en-US" altLang="zh-CN" sz="2000" b="0" i="0" u="none" strike="noStrike" cap="none" normalizeH="0" baseline="0" dirty="0" smtClean="0">
                          <a:ln>
                            <a:noFill/>
                          </a:ln>
                          <a:solidFill>
                            <a:schemeClr val="tx1"/>
                          </a:solidFill>
                          <a:effectLst/>
                          <a:latin typeface="Times New Roman"/>
                          <a:ea typeface="华文细黑" pitchFamily="2" charset="-122"/>
                        </a:rPr>
                        <a:t>µ</a:t>
                      </a:r>
                      <a:r>
                        <a:rPr kumimoji="1" lang="en-US" altLang="zh-CN" sz="2000" b="0" i="0" u="none" strike="noStrike" cap="none" normalizeH="0" baseline="0" dirty="0" smtClean="0">
                          <a:ln>
                            <a:noFill/>
                          </a:ln>
                          <a:solidFill>
                            <a:schemeClr val="tx1"/>
                          </a:solidFill>
                          <a:effectLst/>
                          <a:latin typeface="华文细黑" pitchFamily="2" charset="-122"/>
                          <a:ea typeface="华文细黑" pitchFamily="2"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9876">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smtClean="0">
                          <a:ln>
                            <a:noFill/>
                          </a:ln>
                          <a:solidFill>
                            <a:schemeClr val="tx1"/>
                          </a:solidFill>
                          <a:effectLst/>
                          <a:latin typeface="华文细黑" pitchFamily="2" charset="-122"/>
                          <a:ea typeface="华文细黑" pitchFamily="2" charset="-122"/>
                        </a:rPr>
                        <a:t>远红外</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华文细黑" pitchFamily="2" charset="-122"/>
                          <a:ea typeface="华文细黑" pitchFamily="2" charset="-122"/>
                        </a:rPr>
                        <a:t>0.3×10</a:t>
                      </a:r>
                      <a:r>
                        <a:rPr kumimoji="1" lang="en-US" altLang="zh-CN" sz="2000" b="0" i="0" u="none" strike="noStrike" cap="none" normalizeH="0" baseline="30000" dirty="0" smtClean="0">
                          <a:ln>
                            <a:noFill/>
                          </a:ln>
                          <a:solidFill>
                            <a:schemeClr val="tx1"/>
                          </a:solidFill>
                          <a:effectLst/>
                          <a:latin typeface="华文细黑" pitchFamily="2" charset="-122"/>
                          <a:ea typeface="华文细黑" pitchFamily="2" charset="-122"/>
                        </a:rPr>
                        <a:t>12</a:t>
                      </a:r>
                      <a:r>
                        <a:rPr kumimoji="1" lang="en-US" altLang="zh-CN" sz="2000" b="0" i="0" u="none" strike="noStrike" cap="none" normalizeH="0" baseline="0" dirty="0" smtClean="0">
                          <a:ln>
                            <a:noFill/>
                          </a:ln>
                          <a:solidFill>
                            <a:schemeClr val="tx1"/>
                          </a:solidFill>
                          <a:effectLst/>
                          <a:latin typeface="华文细黑" pitchFamily="2" charset="-122"/>
                          <a:ea typeface="华文细黑" pitchFamily="2" charset="-122"/>
                        </a:rPr>
                        <a:t>~ 3.0×10</a:t>
                      </a:r>
                      <a:r>
                        <a:rPr kumimoji="1" lang="en-US" altLang="zh-CN" sz="2000" b="0" i="0" u="none" strike="noStrike" cap="none" normalizeH="0" baseline="30000" dirty="0" smtClean="0">
                          <a:ln>
                            <a:noFill/>
                          </a:ln>
                          <a:solidFill>
                            <a:schemeClr val="tx1"/>
                          </a:solidFill>
                          <a:effectLst/>
                          <a:latin typeface="华文细黑" pitchFamily="2" charset="-122"/>
                          <a:ea typeface="华文细黑" pitchFamily="2"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华文细黑" pitchFamily="2" charset="-122"/>
                          <a:ea typeface="华文细黑" pitchFamily="2" charset="-122"/>
                        </a:rPr>
                        <a:t>1000~100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2833">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smtClean="0">
                          <a:ln>
                            <a:noFill/>
                          </a:ln>
                          <a:solidFill>
                            <a:schemeClr val="tx1"/>
                          </a:solidFill>
                          <a:effectLst/>
                          <a:latin typeface="华文细黑" pitchFamily="2" charset="-122"/>
                          <a:ea typeface="华文细黑" pitchFamily="2" charset="-122"/>
                        </a:rPr>
                        <a:t>中红外</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华文细黑" pitchFamily="2" charset="-122"/>
                          <a:ea typeface="华文细黑" pitchFamily="2" charset="-122"/>
                        </a:rPr>
                        <a:t>3.0×10</a:t>
                      </a:r>
                      <a:r>
                        <a:rPr kumimoji="1" lang="en-US" altLang="zh-CN" sz="2000" b="0" i="0" u="none" strike="noStrike" cap="none" normalizeH="0" baseline="30000" dirty="0" smtClean="0">
                          <a:ln>
                            <a:noFill/>
                          </a:ln>
                          <a:solidFill>
                            <a:schemeClr val="tx1"/>
                          </a:solidFill>
                          <a:effectLst/>
                          <a:latin typeface="华文细黑" pitchFamily="2" charset="-122"/>
                          <a:ea typeface="华文细黑" pitchFamily="2" charset="-122"/>
                        </a:rPr>
                        <a:t>12</a:t>
                      </a:r>
                      <a:r>
                        <a:rPr kumimoji="1" lang="en-US" altLang="zh-CN" sz="2000" b="0" i="0" u="none" strike="noStrike" cap="none" normalizeH="0" baseline="0" dirty="0" smtClean="0">
                          <a:ln>
                            <a:noFill/>
                          </a:ln>
                          <a:solidFill>
                            <a:schemeClr val="tx1"/>
                          </a:solidFill>
                          <a:effectLst/>
                          <a:latin typeface="华文细黑" pitchFamily="2" charset="-122"/>
                          <a:ea typeface="华文细黑" pitchFamily="2" charset="-122"/>
                        </a:rPr>
                        <a:t>~ 1.0×10</a:t>
                      </a:r>
                      <a:r>
                        <a:rPr kumimoji="1" lang="en-US" altLang="zh-CN" sz="2000" b="0" i="0" u="none" strike="noStrike" cap="none" normalizeH="0" baseline="30000" dirty="0" smtClean="0">
                          <a:ln>
                            <a:noFill/>
                          </a:ln>
                          <a:solidFill>
                            <a:schemeClr val="tx1"/>
                          </a:solidFill>
                          <a:effectLst/>
                          <a:latin typeface="华文细黑" pitchFamily="2" charset="-122"/>
                          <a:ea typeface="华文细黑" pitchFamily="2"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华文细黑" pitchFamily="2" charset="-122"/>
                          <a:ea typeface="华文细黑" pitchFamily="2" charset="-122"/>
                        </a:rPr>
                        <a:t>100~3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5932">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smtClean="0">
                          <a:ln>
                            <a:noFill/>
                          </a:ln>
                          <a:solidFill>
                            <a:schemeClr val="tx1"/>
                          </a:solidFill>
                          <a:effectLst/>
                          <a:latin typeface="华文细黑" pitchFamily="2" charset="-122"/>
                          <a:ea typeface="华文细黑" pitchFamily="2" charset="-122"/>
                        </a:rPr>
                        <a:t>近红外</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华文细黑" pitchFamily="2" charset="-122"/>
                          <a:ea typeface="华文细黑" pitchFamily="2" charset="-122"/>
                        </a:rPr>
                        <a:t>1.0×10</a:t>
                      </a:r>
                      <a:r>
                        <a:rPr kumimoji="1" lang="en-US" altLang="zh-CN" sz="2000" b="0" i="0" u="none" strike="noStrike" cap="none" normalizeH="0" baseline="30000" dirty="0" smtClean="0">
                          <a:ln>
                            <a:noFill/>
                          </a:ln>
                          <a:solidFill>
                            <a:schemeClr val="tx1"/>
                          </a:solidFill>
                          <a:effectLst/>
                          <a:latin typeface="华文细黑" pitchFamily="2" charset="-122"/>
                          <a:ea typeface="华文细黑" pitchFamily="2" charset="-122"/>
                        </a:rPr>
                        <a:t>14</a:t>
                      </a:r>
                      <a:r>
                        <a:rPr kumimoji="1" lang="en-US" altLang="zh-CN" sz="2000" b="0" i="0" u="none" strike="noStrike" cap="none" normalizeH="0" baseline="0" dirty="0" smtClean="0">
                          <a:ln>
                            <a:noFill/>
                          </a:ln>
                          <a:solidFill>
                            <a:schemeClr val="tx1"/>
                          </a:solidFill>
                          <a:effectLst/>
                          <a:latin typeface="华文细黑" pitchFamily="2" charset="-122"/>
                          <a:ea typeface="华文细黑" pitchFamily="2" charset="-122"/>
                        </a:rPr>
                        <a:t>~ 4.3×10</a:t>
                      </a:r>
                      <a:r>
                        <a:rPr kumimoji="1" lang="en-US" altLang="zh-CN" sz="2000" b="0" i="0" u="none" strike="noStrike" cap="none" normalizeH="0" baseline="30000" dirty="0" smtClean="0">
                          <a:ln>
                            <a:noFill/>
                          </a:ln>
                          <a:solidFill>
                            <a:schemeClr val="tx1"/>
                          </a:solidFill>
                          <a:effectLst/>
                          <a:latin typeface="华文细黑" pitchFamily="2" charset="-122"/>
                          <a:ea typeface="华文细黑" pitchFamily="2"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华文细黑" pitchFamily="2" charset="-122"/>
                          <a:ea typeface="华文细黑" pitchFamily="2" charset="-122"/>
                        </a:rPr>
                        <a:t>3~0.7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9876">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smtClean="0">
                          <a:ln>
                            <a:noFill/>
                          </a:ln>
                          <a:solidFill>
                            <a:schemeClr val="tx1"/>
                          </a:solidFill>
                          <a:effectLst/>
                          <a:latin typeface="华文细黑" pitchFamily="2" charset="-122"/>
                          <a:ea typeface="华文细黑" pitchFamily="2" charset="-122"/>
                        </a:rPr>
                        <a:t>可见光</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华文细黑" pitchFamily="2" charset="-122"/>
                          <a:ea typeface="华文细黑" pitchFamily="2" charset="-122"/>
                        </a:rPr>
                        <a:t>4.3×10</a:t>
                      </a:r>
                      <a:r>
                        <a:rPr kumimoji="1" lang="en-US" altLang="zh-CN" sz="2000" b="0" i="0" u="none" strike="noStrike" cap="none" normalizeH="0" baseline="30000" dirty="0" smtClean="0">
                          <a:ln>
                            <a:noFill/>
                          </a:ln>
                          <a:solidFill>
                            <a:schemeClr val="tx1"/>
                          </a:solidFill>
                          <a:effectLst/>
                          <a:latin typeface="华文细黑" pitchFamily="2" charset="-122"/>
                          <a:ea typeface="华文细黑" pitchFamily="2" charset="-122"/>
                        </a:rPr>
                        <a:t>14</a:t>
                      </a:r>
                      <a:r>
                        <a:rPr kumimoji="1" lang="en-US" altLang="zh-CN" sz="2000" b="0" i="0" u="none" strike="noStrike" cap="none" normalizeH="0" baseline="0" dirty="0" smtClean="0">
                          <a:ln>
                            <a:noFill/>
                          </a:ln>
                          <a:solidFill>
                            <a:schemeClr val="tx1"/>
                          </a:solidFill>
                          <a:effectLst/>
                          <a:latin typeface="华文细黑" pitchFamily="2" charset="-122"/>
                          <a:ea typeface="华文细黑" pitchFamily="2" charset="-122"/>
                        </a:rPr>
                        <a:t>~ 7.5×10</a:t>
                      </a:r>
                      <a:r>
                        <a:rPr kumimoji="1" lang="en-US" altLang="zh-CN" sz="2000" b="0" i="0" u="none" strike="noStrike" cap="none" normalizeH="0" baseline="30000" dirty="0" smtClean="0">
                          <a:ln>
                            <a:noFill/>
                          </a:ln>
                          <a:solidFill>
                            <a:schemeClr val="tx1"/>
                          </a:solidFill>
                          <a:effectLst/>
                          <a:latin typeface="华文细黑" pitchFamily="2" charset="-122"/>
                          <a:ea typeface="华文细黑" pitchFamily="2"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华文细黑" pitchFamily="2" charset="-122"/>
                          <a:ea typeface="华文细黑" pitchFamily="2" charset="-122"/>
                        </a:rPr>
                        <a:t>0.7~0.4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0861">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smtClean="0">
                          <a:ln>
                            <a:noFill/>
                          </a:ln>
                          <a:solidFill>
                            <a:schemeClr val="tx1"/>
                          </a:solidFill>
                          <a:effectLst/>
                          <a:latin typeface="华文细黑" pitchFamily="2" charset="-122"/>
                          <a:ea typeface="华文细黑" pitchFamily="2" charset="-122"/>
                        </a:rPr>
                        <a:t>紫外光</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华文细黑" pitchFamily="2" charset="-122"/>
                          <a:ea typeface="华文细黑" pitchFamily="2" charset="-122"/>
                        </a:rPr>
                        <a:t>7.5×10</a:t>
                      </a:r>
                      <a:r>
                        <a:rPr kumimoji="1" lang="en-US" altLang="zh-CN" sz="2000" b="0" i="0" u="none" strike="noStrike" cap="none" normalizeH="0" baseline="30000" dirty="0" smtClean="0">
                          <a:ln>
                            <a:noFill/>
                          </a:ln>
                          <a:solidFill>
                            <a:schemeClr val="tx1"/>
                          </a:solidFill>
                          <a:effectLst/>
                          <a:latin typeface="华文细黑" pitchFamily="2" charset="-122"/>
                          <a:ea typeface="华文细黑" pitchFamily="2" charset="-122"/>
                        </a:rPr>
                        <a:t>14</a:t>
                      </a:r>
                      <a:r>
                        <a:rPr kumimoji="1" lang="en-US" altLang="zh-CN" sz="2000" b="0" i="0" u="none" strike="noStrike" cap="none" normalizeH="0" baseline="0" dirty="0" smtClean="0">
                          <a:ln>
                            <a:noFill/>
                          </a:ln>
                          <a:solidFill>
                            <a:schemeClr val="tx1"/>
                          </a:solidFill>
                          <a:effectLst/>
                          <a:latin typeface="华文细黑" pitchFamily="2" charset="-122"/>
                          <a:ea typeface="华文细黑" pitchFamily="2" charset="-122"/>
                        </a:rPr>
                        <a:t>~ 3.0×10</a:t>
                      </a:r>
                      <a:r>
                        <a:rPr kumimoji="1" lang="en-US" altLang="zh-CN" sz="2000" b="0" i="0" u="none" strike="noStrike" cap="none" normalizeH="0" baseline="30000" dirty="0" smtClean="0">
                          <a:ln>
                            <a:noFill/>
                          </a:ln>
                          <a:solidFill>
                            <a:schemeClr val="tx1"/>
                          </a:solidFill>
                          <a:effectLst/>
                          <a:latin typeface="华文细黑" pitchFamily="2" charset="-122"/>
                          <a:ea typeface="华文细黑" pitchFamily="2"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华文细黑" pitchFamily="2" charset="-122"/>
                          <a:ea typeface="华文细黑" pitchFamily="2" charset="-122"/>
                        </a:rPr>
                        <a:t>0.4~0.01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6" name="Group 110"/>
          <p:cNvGraphicFramePr>
            <a:graphicFrameLocks noGrp="1"/>
          </p:cNvGraphicFramePr>
          <p:nvPr>
            <p:extLst>
              <p:ext uri="{D42A27DB-BD31-4B8C-83A1-F6EECF244321}">
                <p14:modId xmlns:p14="http://schemas.microsoft.com/office/powerpoint/2010/main" val="1704845034"/>
              </p:ext>
            </p:extLst>
          </p:nvPr>
        </p:nvGraphicFramePr>
        <p:xfrm>
          <a:off x="6737204" y="4122472"/>
          <a:ext cx="2406796" cy="2834920"/>
        </p:xfrm>
        <a:graphic>
          <a:graphicData uri="http://schemas.openxmlformats.org/drawingml/2006/table">
            <a:tbl>
              <a:tblPr/>
              <a:tblGrid>
                <a:gridCol w="919785">
                  <a:extLst>
                    <a:ext uri="{9D8B030D-6E8A-4147-A177-3AD203B41FA5}">
                      <a16:colId xmlns:a16="http://schemas.microsoft.com/office/drawing/2014/main" val="20000"/>
                    </a:ext>
                  </a:extLst>
                </a:gridCol>
                <a:gridCol w="1487011">
                  <a:extLst>
                    <a:ext uri="{9D8B030D-6E8A-4147-A177-3AD203B41FA5}">
                      <a16:colId xmlns:a16="http://schemas.microsoft.com/office/drawing/2014/main" val="20001"/>
                    </a:ext>
                  </a:extLst>
                </a:gridCol>
              </a:tblGrid>
              <a:tr h="354365">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dirty="0" smtClean="0">
                          <a:ln>
                            <a:noFill/>
                          </a:ln>
                          <a:solidFill>
                            <a:schemeClr val="tx2"/>
                          </a:solidFill>
                          <a:effectLst/>
                          <a:latin typeface="华文细黑" pitchFamily="2" charset="-122"/>
                          <a:ea typeface="华文细黑" pitchFamily="2" charset="-122"/>
                        </a:rPr>
                        <a:t>名称</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dirty="0" smtClean="0">
                          <a:ln>
                            <a:noFill/>
                          </a:ln>
                          <a:solidFill>
                            <a:schemeClr val="tx2"/>
                          </a:solidFill>
                          <a:effectLst/>
                          <a:latin typeface="华文细黑" pitchFamily="2" charset="-122"/>
                          <a:ea typeface="华文细黑" pitchFamily="2" charset="-122"/>
                        </a:rPr>
                        <a:t>波长</a:t>
                      </a:r>
                      <a:r>
                        <a:rPr kumimoji="1" lang="en-US" altLang="zh-CN" sz="1600" b="0" i="0" u="none" strike="noStrike" cap="none" normalizeH="0" baseline="0" dirty="0" smtClean="0">
                          <a:ln>
                            <a:noFill/>
                          </a:ln>
                          <a:solidFill>
                            <a:schemeClr val="tx2"/>
                          </a:solidFill>
                          <a:effectLst/>
                          <a:latin typeface="华文细黑" pitchFamily="2" charset="-122"/>
                          <a:ea typeface="华文细黑" pitchFamily="2" charset="-122"/>
                        </a:rPr>
                        <a:t>(</a:t>
                      </a:r>
                      <a:r>
                        <a:rPr kumimoji="1" lang="en-US" altLang="zh-CN" sz="1600" b="0" i="0" u="none" strike="noStrike" cap="none" normalizeH="0" baseline="0" dirty="0" smtClean="0">
                          <a:ln>
                            <a:noFill/>
                          </a:ln>
                          <a:solidFill>
                            <a:schemeClr val="tx2"/>
                          </a:solidFill>
                          <a:effectLst/>
                          <a:latin typeface="Times New Roman"/>
                          <a:ea typeface="华文细黑" pitchFamily="2" charset="-122"/>
                        </a:rPr>
                        <a:t>µ</a:t>
                      </a:r>
                      <a:r>
                        <a:rPr kumimoji="1" lang="en-US" altLang="zh-CN" sz="1600" b="0" i="0" u="none" strike="noStrike" cap="none" normalizeH="0" baseline="0" dirty="0" smtClean="0">
                          <a:ln>
                            <a:noFill/>
                          </a:ln>
                          <a:solidFill>
                            <a:schemeClr val="tx2"/>
                          </a:solidFill>
                          <a:effectLst/>
                          <a:latin typeface="华文细黑" pitchFamily="2" charset="-122"/>
                          <a:ea typeface="华文细黑" pitchFamily="2" charset="-122"/>
                        </a:rPr>
                        <a:t>m)</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a16="http://schemas.microsoft.com/office/drawing/2014/main" val="10000"/>
                  </a:ext>
                </a:extLst>
              </a:tr>
              <a:tr h="354365">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dirty="0" smtClean="0">
                          <a:ln>
                            <a:noFill/>
                          </a:ln>
                          <a:solidFill>
                            <a:schemeClr val="tx2"/>
                          </a:solidFill>
                          <a:effectLst/>
                          <a:latin typeface="华文细黑" pitchFamily="2" charset="-122"/>
                          <a:ea typeface="华文细黑" pitchFamily="2" charset="-122"/>
                        </a:rPr>
                        <a:t>红</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3300"/>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dirty="0" smtClean="0">
                          <a:ln>
                            <a:noFill/>
                          </a:ln>
                          <a:solidFill>
                            <a:schemeClr val="tx2"/>
                          </a:solidFill>
                          <a:effectLst/>
                          <a:latin typeface="华文细黑" pitchFamily="2" charset="-122"/>
                          <a:ea typeface="华文细黑" pitchFamily="2" charset="-122"/>
                        </a:rPr>
                        <a:t>0.62~0.76</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3300"/>
                    </a:solidFill>
                  </a:tcPr>
                </a:tc>
                <a:extLst>
                  <a:ext uri="{0D108BD9-81ED-4DB2-BD59-A6C34878D82A}">
                    <a16:rowId xmlns:a16="http://schemas.microsoft.com/office/drawing/2014/main" val="10001"/>
                  </a:ext>
                </a:extLst>
              </a:tr>
              <a:tr h="354365">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dirty="0" smtClean="0">
                          <a:ln>
                            <a:noFill/>
                          </a:ln>
                          <a:solidFill>
                            <a:schemeClr val="tx2"/>
                          </a:solidFill>
                          <a:effectLst/>
                          <a:latin typeface="华文细黑" pitchFamily="2" charset="-122"/>
                          <a:ea typeface="华文细黑" pitchFamily="2" charset="-122"/>
                        </a:rPr>
                        <a:t>橙</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dirty="0" smtClean="0">
                          <a:ln>
                            <a:noFill/>
                          </a:ln>
                          <a:solidFill>
                            <a:schemeClr val="tx2"/>
                          </a:solidFill>
                          <a:effectLst/>
                          <a:latin typeface="华文细黑" pitchFamily="2" charset="-122"/>
                          <a:ea typeface="华文细黑" pitchFamily="2" charset="-122"/>
                        </a:rPr>
                        <a:t>0.59~0.62</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2"/>
                  </a:ext>
                </a:extLst>
              </a:tr>
              <a:tr h="354365">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kern="1200" cap="none" normalizeH="0" baseline="0" dirty="0" smtClean="0">
                          <a:ln>
                            <a:noFill/>
                          </a:ln>
                          <a:solidFill>
                            <a:schemeClr val="tx2"/>
                          </a:solidFill>
                          <a:effectLst/>
                          <a:latin typeface="华文细黑" pitchFamily="2" charset="-122"/>
                          <a:ea typeface="华文细黑" pitchFamily="2" charset="-122"/>
                          <a:cs typeface="+mn-cs"/>
                        </a:rPr>
                        <a:t>黄</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kern="1200" cap="none" normalizeH="0" baseline="0" dirty="0" smtClean="0">
                          <a:ln>
                            <a:noFill/>
                          </a:ln>
                          <a:solidFill>
                            <a:schemeClr val="tx2"/>
                          </a:solidFill>
                          <a:effectLst/>
                          <a:latin typeface="华文细黑" pitchFamily="2" charset="-122"/>
                          <a:ea typeface="华文细黑" pitchFamily="2" charset="-122"/>
                          <a:cs typeface="+mn-cs"/>
                        </a:rPr>
                        <a:t>0.56~0.59</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3"/>
                  </a:ext>
                </a:extLst>
              </a:tr>
              <a:tr h="354365">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kern="1200" cap="none" normalizeH="0" baseline="0" dirty="0" smtClean="0">
                          <a:ln>
                            <a:noFill/>
                          </a:ln>
                          <a:solidFill>
                            <a:schemeClr val="tx2"/>
                          </a:solidFill>
                          <a:effectLst/>
                          <a:latin typeface="华文细黑" pitchFamily="2" charset="-122"/>
                          <a:ea typeface="华文细黑" pitchFamily="2" charset="-122"/>
                          <a:cs typeface="+mn-cs"/>
                        </a:rPr>
                        <a:t>绿</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kern="1200" cap="none" normalizeH="0" baseline="0" dirty="0" smtClean="0">
                          <a:ln>
                            <a:noFill/>
                          </a:ln>
                          <a:solidFill>
                            <a:schemeClr val="tx2"/>
                          </a:solidFill>
                          <a:effectLst/>
                          <a:latin typeface="华文细黑" pitchFamily="2" charset="-122"/>
                          <a:ea typeface="华文细黑" pitchFamily="2" charset="-122"/>
                          <a:cs typeface="+mn-cs"/>
                        </a:rPr>
                        <a:t>0.50~0.56</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extLst>
                  <a:ext uri="{0D108BD9-81ED-4DB2-BD59-A6C34878D82A}">
                    <a16:rowId xmlns:a16="http://schemas.microsoft.com/office/drawing/2014/main" val="10004"/>
                  </a:ext>
                </a:extLst>
              </a:tr>
              <a:tr h="354365">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kern="1200" cap="none" normalizeH="0" baseline="0" smtClean="0">
                          <a:ln>
                            <a:noFill/>
                          </a:ln>
                          <a:solidFill>
                            <a:schemeClr val="tx2"/>
                          </a:solidFill>
                          <a:effectLst/>
                          <a:latin typeface="华文细黑" pitchFamily="2" charset="-122"/>
                          <a:ea typeface="华文细黑" pitchFamily="2" charset="-122"/>
                          <a:cs typeface="+mn-cs"/>
                        </a:rPr>
                        <a:t>青</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00"/>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kern="1200" cap="none" normalizeH="0" baseline="0" dirty="0" smtClean="0">
                          <a:ln>
                            <a:noFill/>
                          </a:ln>
                          <a:solidFill>
                            <a:schemeClr val="tx2"/>
                          </a:solidFill>
                          <a:effectLst/>
                          <a:latin typeface="华文细黑" pitchFamily="2" charset="-122"/>
                          <a:ea typeface="华文细黑" pitchFamily="2" charset="-122"/>
                          <a:cs typeface="+mn-cs"/>
                        </a:rPr>
                        <a:t>0.47~0.50</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00"/>
                    </a:solidFill>
                  </a:tcPr>
                </a:tc>
                <a:extLst>
                  <a:ext uri="{0D108BD9-81ED-4DB2-BD59-A6C34878D82A}">
                    <a16:rowId xmlns:a16="http://schemas.microsoft.com/office/drawing/2014/main" val="10005"/>
                  </a:ext>
                </a:extLst>
              </a:tr>
              <a:tr h="354365">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kern="1200" cap="none" normalizeH="0" baseline="0" dirty="0" smtClean="0">
                          <a:ln>
                            <a:noFill/>
                          </a:ln>
                          <a:solidFill>
                            <a:schemeClr val="tx2"/>
                          </a:solidFill>
                          <a:effectLst/>
                          <a:latin typeface="华文细黑" pitchFamily="2" charset="-122"/>
                          <a:ea typeface="华文细黑" pitchFamily="2" charset="-122"/>
                          <a:cs typeface="+mn-cs"/>
                        </a:rPr>
                        <a:t>蓝</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kern="1200" cap="none" normalizeH="0" baseline="0" dirty="0" smtClean="0">
                          <a:ln>
                            <a:noFill/>
                          </a:ln>
                          <a:solidFill>
                            <a:schemeClr val="tx2"/>
                          </a:solidFill>
                          <a:effectLst/>
                          <a:latin typeface="华文细黑" pitchFamily="2" charset="-122"/>
                          <a:ea typeface="华文细黑" pitchFamily="2" charset="-122"/>
                          <a:cs typeface="+mn-cs"/>
                        </a:rPr>
                        <a:t>0.43~0.47</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extLst>
                  <a:ext uri="{0D108BD9-81ED-4DB2-BD59-A6C34878D82A}">
                    <a16:rowId xmlns:a16="http://schemas.microsoft.com/office/drawing/2014/main" val="10006"/>
                  </a:ext>
                </a:extLst>
              </a:tr>
              <a:tr h="354365">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kern="1200" cap="none" normalizeH="0" baseline="0" smtClean="0">
                          <a:ln>
                            <a:noFill/>
                          </a:ln>
                          <a:solidFill>
                            <a:schemeClr val="tx2"/>
                          </a:solidFill>
                          <a:effectLst/>
                          <a:latin typeface="华文细黑" pitchFamily="2" charset="-122"/>
                          <a:ea typeface="华文细黑" pitchFamily="2" charset="-122"/>
                          <a:cs typeface="+mn-cs"/>
                        </a:rPr>
                        <a:t>紫</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66"/>
                    </a:solid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kern="1200" cap="none" normalizeH="0" baseline="0" dirty="0" smtClean="0">
                          <a:ln>
                            <a:noFill/>
                          </a:ln>
                          <a:solidFill>
                            <a:schemeClr val="tx2"/>
                          </a:solidFill>
                          <a:effectLst/>
                          <a:latin typeface="华文细黑" pitchFamily="2" charset="-122"/>
                          <a:ea typeface="华文细黑" pitchFamily="2" charset="-122"/>
                          <a:cs typeface="+mn-cs"/>
                        </a:rPr>
                        <a:t>0.38~0.43</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0066"/>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624825688"/>
      </p:ext>
    </p:extLst>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900113" y="115888"/>
            <a:ext cx="7772400" cy="6477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smtClean="0">
                <a:ea typeface="华文新魏" panose="02010800040101010101" pitchFamily="2" charset="-122"/>
              </a:rPr>
              <a:t>水对光线的传播特点</a:t>
            </a:r>
          </a:p>
        </p:txBody>
      </p:sp>
      <p:sp>
        <p:nvSpPr>
          <p:cNvPr id="26627" name="Rectangle 4"/>
          <p:cNvSpPr>
            <a:spLocks noChangeArrowheads="1"/>
          </p:cNvSpPr>
          <p:nvPr/>
        </p:nvSpPr>
        <p:spPr bwMode="auto">
          <a:xfrm>
            <a:off x="900113" y="1196975"/>
            <a:ext cx="8064500" cy="415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50000"/>
              </a:spcBef>
              <a:buClrTx/>
              <a:buFont typeface="Wingdings" panose="05000000000000000000" pitchFamily="2" charset="2"/>
              <a:buChar char="Ø"/>
            </a:pPr>
            <a:r>
              <a:rPr lang="zh-CN" altLang="en-US" sz="2400" b="1" dirty="0">
                <a:solidFill>
                  <a:schemeClr val="tx1"/>
                </a:solidFill>
                <a:latin typeface="华文细黑" panose="02010600040101010101" pitchFamily="2" charset="-122"/>
                <a:ea typeface="华文细黑" panose="02010600040101010101" pitchFamily="2" charset="-122"/>
              </a:rPr>
              <a:t>光线在水中的衰减比空气大千倍以上；</a:t>
            </a:r>
          </a:p>
          <a:p>
            <a:pPr eaLnBrk="1" hangingPunct="1">
              <a:lnSpc>
                <a:spcPct val="150000"/>
              </a:lnSpc>
              <a:spcBef>
                <a:spcPct val="50000"/>
              </a:spcBef>
              <a:buClrTx/>
              <a:buFont typeface="Wingdings" panose="05000000000000000000" pitchFamily="2" charset="2"/>
              <a:buChar char="Ø"/>
            </a:pPr>
            <a:r>
              <a:rPr lang="zh-CN" altLang="en-US" sz="2400" b="1" dirty="0">
                <a:solidFill>
                  <a:schemeClr val="tx1"/>
                </a:solidFill>
                <a:latin typeface="华文细黑" panose="02010600040101010101" pitchFamily="2" charset="-122"/>
                <a:ea typeface="华文细黑" panose="02010600040101010101" pitchFamily="2" charset="-122"/>
              </a:rPr>
              <a:t>水越混浊衰减越大；</a:t>
            </a:r>
          </a:p>
          <a:p>
            <a:pPr eaLnBrk="1" hangingPunct="1">
              <a:lnSpc>
                <a:spcPct val="150000"/>
              </a:lnSpc>
              <a:spcBef>
                <a:spcPct val="50000"/>
              </a:spcBef>
              <a:buClrTx/>
              <a:buFont typeface="Wingdings" panose="05000000000000000000" pitchFamily="2" charset="2"/>
              <a:buChar char="Ø"/>
            </a:pPr>
            <a:r>
              <a:rPr lang="zh-CN" altLang="en-US" sz="2400" b="1" dirty="0">
                <a:solidFill>
                  <a:schemeClr val="tx1"/>
                </a:solidFill>
                <a:latin typeface="华文细黑" panose="02010600040101010101" pitchFamily="2" charset="-122"/>
                <a:ea typeface="华文细黑" panose="02010600040101010101" pitchFamily="2" charset="-122"/>
              </a:rPr>
              <a:t>随着深度的增加，按波长长短顺序逐个吸收，一般来说长波先被吸收，短波后被吸收；</a:t>
            </a:r>
            <a:endParaRPr lang="en-US" altLang="zh-CN" sz="2400" b="1" dirty="0">
              <a:solidFill>
                <a:schemeClr val="tx1"/>
              </a:solidFill>
              <a:latin typeface="华文细黑" panose="02010600040101010101" pitchFamily="2" charset="-122"/>
              <a:ea typeface="华文细黑" panose="02010600040101010101" pitchFamily="2" charset="-122"/>
            </a:endParaRPr>
          </a:p>
          <a:p>
            <a:pPr eaLnBrk="1" hangingPunct="1">
              <a:lnSpc>
                <a:spcPct val="150000"/>
              </a:lnSpc>
              <a:spcBef>
                <a:spcPct val="50000"/>
              </a:spcBef>
              <a:buClrTx/>
              <a:buFont typeface="Wingdings" panose="05000000000000000000" pitchFamily="2" charset="2"/>
              <a:buChar char="Ø"/>
            </a:pPr>
            <a:r>
              <a:rPr lang="zh-CN" altLang="en-US" sz="2400" b="1" dirty="0">
                <a:solidFill>
                  <a:schemeClr val="tx1"/>
                </a:solidFill>
                <a:latin typeface="华文细黑" panose="02010600040101010101" pitchFamily="2" charset="-122"/>
                <a:ea typeface="华文细黑" panose="02010600040101010101" pitchFamily="2" charset="-122"/>
              </a:rPr>
              <a:t>蓝光的散射和吸收大致相等，其他的以吸收为主；</a:t>
            </a:r>
          </a:p>
          <a:p>
            <a:pPr eaLnBrk="1" hangingPunct="1">
              <a:lnSpc>
                <a:spcPct val="150000"/>
              </a:lnSpc>
              <a:spcBef>
                <a:spcPct val="50000"/>
              </a:spcBef>
              <a:buClrTx/>
              <a:buFont typeface="Wingdings" panose="05000000000000000000" pitchFamily="2" charset="2"/>
              <a:buChar char="Ø"/>
            </a:pPr>
            <a:endParaRPr lang="zh-CN" altLang="en-US" sz="2400" b="1" dirty="0">
              <a:solidFill>
                <a:schemeClr val="tx1"/>
              </a:solidFill>
              <a:latin typeface="华文细黑" panose="02010600040101010101" pitchFamily="2" charset="-122"/>
              <a:ea typeface="华文细黑" panose="02010600040101010101" pitchFamily="2" charset="-122"/>
            </a:endParaRPr>
          </a:p>
        </p:txBody>
      </p:sp>
      <p:sp>
        <p:nvSpPr>
          <p:cNvPr id="26628"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A279A852-106F-4B72-AEFF-70F41D85213B}" type="slidenum">
              <a:rPr lang="en-US" altLang="zh-CN" sz="1800">
                <a:solidFill>
                  <a:srgbClr val="000000"/>
                </a:solidFill>
              </a:rPr>
              <a:pPr eaLnBrk="1" hangingPunct="1">
                <a:spcBef>
                  <a:spcPct val="0"/>
                </a:spcBef>
                <a:buClrTx/>
                <a:buFontTx/>
                <a:buNone/>
              </a:pPr>
              <a:t>8</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27088" y="188913"/>
            <a:ext cx="7772400" cy="57626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dirty="0" smtClean="0">
                <a:ea typeface="华文新魏" panose="02010800040101010101" pitchFamily="2" charset="-122"/>
              </a:rPr>
              <a:t>例：海水对光的吸收</a:t>
            </a:r>
          </a:p>
        </p:txBody>
      </p:sp>
      <p:sp>
        <p:nvSpPr>
          <p:cNvPr id="96259" name="Rectangle 4"/>
          <p:cNvSpPr>
            <a:spLocks noChangeArrowheads="1"/>
          </p:cNvSpPr>
          <p:nvPr/>
        </p:nvSpPr>
        <p:spPr bwMode="auto">
          <a:xfrm>
            <a:off x="971550" y="1628775"/>
            <a:ext cx="7831138" cy="489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eaLnBrk="1" hangingPunct="1">
              <a:lnSpc>
                <a:spcPct val="150000"/>
              </a:lnSpc>
              <a:buClr>
                <a:srgbClr val="A50021"/>
              </a:buClr>
              <a:buFont typeface="Wingdings" pitchFamily="2" charset="2"/>
              <a:buChar char="Ø"/>
              <a:defRPr/>
            </a:pPr>
            <a:r>
              <a:rPr lang="zh-CN" altLang="en-US" sz="2400" dirty="0">
                <a:latin typeface="华文细黑" pitchFamily="2" charset="-122"/>
                <a:ea typeface="华文细黑" pitchFamily="2" charset="-122"/>
              </a:rPr>
              <a:t>在天气晴朗时，光线在</a:t>
            </a:r>
            <a:r>
              <a:rPr lang="zh-CN" altLang="en-US" sz="2400" b="1" dirty="0">
                <a:solidFill>
                  <a:srgbClr val="A50021"/>
                </a:solidFill>
                <a:latin typeface="华文细黑" pitchFamily="2" charset="-122"/>
                <a:ea typeface="华文细黑" pitchFamily="2" charset="-122"/>
              </a:rPr>
              <a:t>空气</a:t>
            </a:r>
            <a:r>
              <a:rPr lang="zh-CN" altLang="en-US" sz="2400" dirty="0">
                <a:latin typeface="华文细黑" pitchFamily="2" charset="-122"/>
                <a:ea typeface="华文细黑" pitchFamily="2" charset="-122"/>
              </a:rPr>
              <a:t>中每行进</a:t>
            </a:r>
            <a:r>
              <a:rPr lang="en-US" altLang="zh-CN" sz="2400" dirty="0">
                <a:latin typeface="华文细黑" pitchFamily="2" charset="-122"/>
                <a:ea typeface="华文细黑" pitchFamily="2" charset="-122"/>
              </a:rPr>
              <a:t>1000</a:t>
            </a:r>
            <a:r>
              <a:rPr lang="zh-CN" altLang="en-US" sz="2400" dirty="0">
                <a:latin typeface="华文细黑" pitchFamily="2" charset="-122"/>
                <a:ea typeface="华文细黑" pitchFamily="2" charset="-122"/>
              </a:rPr>
              <a:t>米，约有</a:t>
            </a:r>
            <a:r>
              <a:rPr lang="en-US" altLang="zh-CN" sz="2400" dirty="0">
                <a:latin typeface="华文细黑" pitchFamily="2" charset="-122"/>
                <a:ea typeface="华文细黑" pitchFamily="2" charset="-122"/>
              </a:rPr>
              <a:t>5%~10%</a:t>
            </a:r>
            <a:r>
              <a:rPr lang="zh-CN" altLang="en-US" sz="2400" dirty="0">
                <a:latin typeface="华文细黑" pitchFamily="2" charset="-122"/>
                <a:ea typeface="华文细黑" pitchFamily="2" charset="-122"/>
              </a:rPr>
              <a:t>的光线被吸收。</a:t>
            </a:r>
          </a:p>
          <a:p>
            <a:pPr marL="171450" indent="-171450" eaLnBrk="1" hangingPunct="1">
              <a:lnSpc>
                <a:spcPct val="150000"/>
              </a:lnSpc>
              <a:buClr>
                <a:srgbClr val="A50021"/>
              </a:buClr>
              <a:buFont typeface="Wingdings" pitchFamily="2" charset="2"/>
              <a:buChar char="Ø"/>
              <a:defRPr/>
            </a:pPr>
            <a:endParaRPr lang="zh-CN" altLang="en-US" sz="1000" dirty="0">
              <a:latin typeface="华文细黑" pitchFamily="2" charset="-122"/>
              <a:ea typeface="华文细黑" pitchFamily="2" charset="-122"/>
            </a:endParaRPr>
          </a:p>
          <a:p>
            <a:pPr marL="342900" indent="-342900" eaLnBrk="1" hangingPunct="1">
              <a:lnSpc>
                <a:spcPct val="150000"/>
              </a:lnSpc>
              <a:buClr>
                <a:srgbClr val="A50021"/>
              </a:buClr>
              <a:buFont typeface="Wingdings" pitchFamily="2" charset="2"/>
              <a:buChar char="Ø"/>
              <a:defRPr/>
            </a:pPr>
            <a:r>
              <a:rPr lang="zh-CN" altLang="en-US" sz="2400" dirty="0">
                <a:latin typeface="华文细黑" pitchFamily="2" charset="-122"/>
                <a:ea typeface="华文细黑" pitchFamily="2" charset="-122"/>
              </a:rPr>
              <a:t>可见光在</a:t>
            </a:r>
            <a:r>
              <a:rPr lang="zh-CN" altLang="en-US" sz="2400" b="1" dirty="0">
                <a:solidFill>
                  <a:srgbClr val="A50021"/>
                </a:solidFill>
                <a:latin typeface="华文细黑" pitchFamily="2" charset="-122"/>
                <a:ea typeface="华文细黑" pitchFamily="2" charset="-122"/>
              </a:rPr>
              <a:t>蒸馏水</a:t>
            </a:r>
            <a:r>
              <a:rPr lang="zh-CN" altLang="en-US" sz="2400" dirty="0">
                <a:latin typeface="华文细黑" pitchFamily="2" charset="-122"/>
                <a:ea typeface="华文细黑" pitchFamily="2" charset="-122"/>
              </a:rPr>
              <a:t>中每行进</a:t>
            </a:r>
            <a:r>
              <a:rPr lang="en-US" altLang="zh-CN" sz="2400" dirty="0">
                <a:latin typeface="华文细黑" pitchFamily="2" charset="-122"/>
                <a:ea typeface="华文细黑" pitchFamily="2" charset="-122"/>
              </a:rPr>
              <a:t>1</a:t>
            </a:r>
            <a:r>
              <a:rPr lang="zh-CN" altLang="en-US" sz="2400" dirty="0">
                <a:latin typeface="华文细黑" pitchFamily="2" charset="-122"/>
                <a:ea typeface="华文细黑" pitchFamily="2" charset="-122"/>
              </a:rPr>
              <a:t>米，就被吸收</a:t>
            </a:r>
            <a:r>
              <a:rPr lang="en-US" altLang="zh-CN" sz="2400" dirty="0">
                <a:latin typeface="华文细黑" pitchFamily="2" charset="-122"/>
                <a:ea typeface="华文细黑" pitchFamily="2" charset="-122"/>
              </a:rPr>
              <a:t>10%</a:t>
            </a:r>
            <a:r>
              <a:rPr lang="zh-CN" altLang="en-US" sz="2400" dirty="0">
                <a:latin typeface="华文细黑" pitchFamily="2" charset="-122"/>
                <a:ea typeface="华文细黑" pitchFamily="2" charset="-122"/>
              </a:rPr>
              <a:t>以上。</a:t>
            </a:r>
          </a:p>
          <a:p>
            <a:pPr marL="171450" indent="-171450" eaLnBrk="1" hangingPunct="1">
              <a:lnSpc>
                <a:spcPct val="150000"/>
              </a:lnSpc>
              <a:buClr>
                <a:srgbClr val="A50021"/>
              </a:buClr>
              <a:buFont typeface="Wingdings" pitchFamily="2" charset="2"/>
              <a:buChar char="Ø"/>
              <a:defRPr/>
            </a:pPr>
            <a:endParaRPr lang="zh-CN" altLang="en-US" sz="1000" dirty="0">
              <a:latin typeface="华文细黑" pitchFamily="2" charset="-122"/>
              <a:ea typeface="华文细黑" pitchFamily="2" charset="-122"/>
            </a:endParaRPr>
          </a:p>
          <a:p>
            <a:pPr marL="342900" indent="-342900" eaLnBrk="1" hangingPunct="1">
              <a:lnSpc>
                <a:spcPct val="150000"/>
              </a:lnSpc>
              <a:buClr>
                <a:srgbClr val="A50021"/>
              </a:buClr>
              <a:buFont typeface="Wingdings" pitchFamily="2" charset="2"/>
              <a:buChar char="Ø"/>
              <a:defRPr/>
            </a:pPr>
            <a:r>
              <a:rPr lang="zh-CN" altLang="en-US" sz="2400" dirty="0">
                <a:latin typeface="华文细黑" pitchFamily="2" charset="-122"/>
                <a:ea typeface="华文细黑" pitchFamily="2" charset="-122"/>
              </a:rPr>
              <a:t>在</a:t>
            </a:r>
            <a:r>
              <a:rPr lang="zh-CN" altLang="en-US" sz="2400" b="1" dirty="0">
                <a:solidFill>
                  <a:srgbClr val="A50021"/>
                </a:solidFill>
                <a:latin typeface="华文细黑" pitchFamily="2" charset="-122"/>
                <a:ea typeface="华文细黑" pitchFamily="2" charset="-122"/>
              </a:rPr>
              <a:t>自来水</a:t>
            </a:r>
            <a:r>
              <a:rPr lang="zh-CN" altLang="en-US" sz="2400" dirty="0">
                <a:latin typeface="华文细黑" pitchFamily="2" charset="-122"/>
                <a:ea typeface="华文细黑" pitchFamily="2" charset="-122"/>
              </a:rPr>
              <a:t>中每行进</a:t>
            </a:r>
            <a:r>
              <a:rPr lang="en-US" altLang="zh-CN" sz="2400" dirty="0">
                <a:latin typeface="华文细黑" pitchFamily="2" charset="-122"/>
                <a:ea typeface="华文细黑" pitchFamily="2" charset="-122"/>
              </a:rPr>
              <a:t>1</a:t>
            </a:r>
            <a:r>
              <a:rPr lang="zh-CN" altLang="en-US" sz="2400" dirty="0">
                <a:latin typeface="华文细黑" pitchFamily="2" charset="-122"/>
                <a:ea typeface="华文细黑" pitchFamily="2" charset="-122"/>
              </a:rPr>
              <a:t>米，被吸收</a:t>
            </a:r>
            <a:r>
              <a:rPr lang="en-US" altLang="zh-CN" sz="2400" dirty="0">
                <a:latin typeface="华文细黑" pitchFamily="2" charset="-122"/>
                <a:ea typeface="华文细黑" pitchFamily="2" charset="-122"/>
              </a:rPr>
              <a:t>25%</a:t>
            </a:r>
            <a:r>
              <a:rPr lang="zh-CN" altLang="en-US" sz="2400" dirty="0">
                <a:latin typeface="华文细黑" pitchFamily="2" charset="-122"/>
                <a:ea typeface="华文细黑" pitchFamily="2" charset="-122"/>
              </a:rPr>
              <a:t>以上</a:t>
            </a:r>
          </a:p>
          <a:p>
            <a:pPr marL="171450" indent="-171450" eaLnBrk="1" hangingPunct="1">
              <a:lnSpc>
                <a:spcPct val="150000"/>
              </a:lnSpc>
              <a:buClr>
                <a:srgbClr val="A50021"/>
              </a:buClr>
              <a:buFont typeface="Wingdings" pitchFamily="2" charset="2"/>
              <a:buChar char="Ø"/>
              <a:defRPr/>
            </a:pPr>
            <a:endParaRPr lang="zh-CN" altLang="en-US" sz="1000" dirty="0">
              <a:latin typeface="华文细黑" pitchFamily="2" charset="-122"/>
              <a:ea typeface="华文细黑" pitchFamily="2" charset="-122"/>
            </a:endParaRPr>
          </a:p>
          <a:p>
            <a:pPr marL="342900" indent="-342900" eaLnBrk="1" hangingPunct="1">
              <a:lnSpc>
                <a:spcPct val="150000"/>
              </a:lnSpc>
              <a:buClr>
                <a:srgbClr val="A50021"/>
              </a:buClr>
              <a:buFont typeface="Wingdings" pitchFamily="2" charset="2"/>
              <a:buChar char="Ø"/>
              <a:defRPr/>
            </a:pPr>
            <a:r>
              <a:rPr lang="zh-CN" altLang="en-US" sz="2400" dirty="0">
                <a:latin typeface="华文细黑" pitchFamily="2" charset="-122"/>
                <a:ea typeface="华文细黑" pitchFamily="2" charset="-122"/>
              </a:rPr>
              <a:t>在</a:t>
            </a:r>
            <a:r>
              <a:rPr lang="zh-CN" altLang="en-US" sz="2400" b="1" dirty="0">
                <a:solidFill>
                  <a:srgbClr val="A50021"/>
                </a:solidFill>
                <a:latin typeface="华文细黑" pitchFamily="2" charset="-122"/>
                <a:ea typeface="华文细黑" pitchFamily="2" charset="-122"/>
              </a:rPr>
              <a:t>湖水</a:t>
            </a:r>
            <a:r>
              <a:rPr lang="zh-CN" altLang="en-US" sz="2400" dirty="0">
                <a:latin typeface="华文细黑" pitchFamily="2" charset="-122"/>
                <a:ea typeface="华文细黑" pitchFamily="2" charset="-122"/>
              </a:rPr>
              <a:t>中每行进</a:t>
            </a:r>
            <a:r>
              <a:rPr lang="en-US" altLang="zh-CN" sz="2400" dirty="0">
                <a:latin typeface="华文细黑" pitchFamily="2" charset="-122"/>
                <a:ea typeface="华文细黑" pitchFamily="2" charset="-122"/>
              </a:rPr>
              <a:t>1</a:t>
            </a:r>
            <a:r>
              <a:rPr lang="zh-CN" altLang="en-US" sz="2400" dirty="0">
                <a:latin typeface="华文细黑" pitchFamily="2" charset="-122"/>
                <a:ea typeface="华文细黑" pitchFamily="2" charset="-122"/>
              </a:rPr>
              <a:t>米，被吸收</a:t>
            </a:r>
            <a:r>
              <a:rPr lang="en-US" altLang="zh-CN" sz="2400" dirty="0">
                <a:latin typeface="华文细黑" pitchFamily="2" charset="-122"/>
                <a:ea typeface="华文细黑" pitchFamily="2" charset="-122"/>
              </a:rPr>
              <a:t>50%</a:t>
            </a:r>
            <a:r>
              <a:rPr lang="zh-CN" altLang="en-US" sz="2400" dirty="0">
                <a:latin typeface="华文细黑" pitchFamily="2" charset="-122"/>
                <a:ea typeface="华文细黑" pitchFamily="2" charset="-122"/>
              </a:rPr>
              <a:t>以上。</a:t>
            </a:r>
          </a:p>
          <a:p>
            <a:pPr marL="171450" indent="-171450" eaLnBrk="1" hangingPunct="1">
              <a:lnSpc>
                <a:spcPct val="150000"/>
              </a:lnSpc>
              <a:buClr>
                <a:srgbClr val="A50021"/>
              </a:buClr>
              <a:buFont typeface="Wingdings" pitchFamily="2" charset="2"/>
              <a:buChar char="Ø"/>
              <a:defRPr/>
            </a:pPr>
            <a:endParaRPr lang="zh-CN" altLang="en-US" sz="1000" dirty="0">
              <a:latin typeface="华文细黑" pitchFamily="2" charset="-122"/>
              <a:ea typeface="华文细黑" pitchFamily="2" charset="-122"/>
            </a:endParaRPr>
          </a:p>
          <a:p>
            <a:pPr marL="342900" indent="-342900" eaLnBrk="1" hangingPunct="1">
              <a:lnSpc>
                <a:spcPct val="150000"/>
              </a:lnSpc>
              <a:buClr>
                <a:srgbClr val="A50021"/>
              </a:buClr>
              <a:buFont typeface="Wingdings" pitchFamily="2" charset="2"/>
              <a:buChar char="Ø"/>
              <a:defRPr/>
            </a:pPr>
            <a:r>
              <a:rPr lang="zh-CN" altLang="en-US" sz="2400" dirty="0">
                <a:latin typeface="华文细黑" pitchFamily="2" charset="-122"/>
                <a:ea typeface="华文细黑" pitchFamily="2" charset="-122"/>
              </a:rPr>
              <a:t>在暴雨后</a:t>
            </a:r>
            <a:r>
              <a:rPr lang="zh-CN" altLang="en-US" sz="2400" b="1" dirty="0">
                <a:solidFill>
                  <a:srgbClr val="A50021"/>
                </a:solidFill>
                <a:latin typeface="华文细黑" pitchFamily="2" charset="-122"/>
                <a:ea typeface="华文细黑" pitchFamily="2" charset="-122"/>
              </a:rPr>
              <a:t>混浊的河水</a:t>
            </a:r>
            <a:r>
              <a:rPr lang="zh-CN" altLang="en-US" sz="2400" dirty="0">
                <a:latin typeface="华文细黑" pitchFamily="2" charset="-122"/>
                <a:ea typeface="华文细黑" pitchFamily="2" charset="-122"/>
              </a:rPr>
              <a:t>和沿岸海水中，每行进</a:t>
            </a:r>
            <a:r>
              <a:rPr lang="en-US" altLang="zh-CN" sz="2400" dirty="0">
                <a:latin typeface="华文细黑" pitchFamily="2" charset="-122"/>
                <a:ea typeface="华文细黑" pitchFamily="2" charset="-122"/>
              </a:rPr>
              <a:t>1</a:t>
            </a:r>
            <a:r>
              <a:rPr lang="zh-CN" altLang="en-US" sz="2400" dirty="0">
                <a:latin typeface="华文细黑" pitchFamily="2" charset="-122"/>
                <a:ea typeface="华文细黑" pitchFamily="2" charset="-122"/>
              </a:rPr>
              <a:t>米，就要被吸收掉</a:t>
            </a:r>
            <a:r>
              <a:rPr lang="en-US" altLang="zh-CN" sz="2400" dirty="0">
                <a:latin typeface="华文细黑" pitchFamily="2" charset="-122"/>
                <a:ea typeface="华文细黑" pitchFamily="2" charset="-122"/>
              </a:rPr>
              <a:t>85%~95%</a:t>
            </a:r>
            <a:r>
              <a:rPr lang="zh-CN" altLang="en-US" sz="2400" dirty="0">
                <a:latin typeface="华文细黑" pitchFamily="2" charset="-122"/>
                <a:ea typeface="华文细黑" pitchFamily="2" charset="-122"/>
              </a:rPr>
              <a:t>；</a:t>
            </a:r>
          </a:p>
        </p:txBody>
      </p:sp>
      <p:sp>
        <p:nvSpPr>
          <p:cNvPr id="28676" name="Rectangle 5"/>
          <p:cNvSpPr>
            <a:spLocks noChangeArrowheads="1"/>
          </p:cNvSpPr>
          <p:nvPr/>
        </p:nvSpPr>
        <p:spPr bwMode="auto">
          <a:xfrm>
            <a:off x="992188" y="1125538"/>
            <a:ext cx="2659062"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zh-CN" altLang="en-US" sz="2400" b="1">
                <a:solidFill>
                  <a:schemeClr val="tx1"/>
                </a:solidFill>
              </a:rPr>
              <a:t>水越混浊衰减越大</a:t>
            </a:r>
          </a:p>
        </p:txBody>
      </p:sp>
      <p:sp>
        <p:nvSpPr>
          <p:cNvPr id="28677"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B447E85E-3F6D-4EDF-B046-B5945561509F}" type="slidenum">
              <a:rPr lang="en-US" altLang="zh-CN" sz="1800">
                <a:solidFill>
                  <a:srgbClr val="000000"/>
                </a:solidFill>
              </a:rPr>
              <a:pPr eaLnBrk="1" hangingPunct="1">
                <a:spcBef>
                  <a:spcPct val="0"/>
                </a:spcBef>
                <a:buClrTx/>
                <a:buFontTx/>
                <a:buNone/>
              </a:pPr>
              <a:t>9</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theme/theme1.xml><?xml version="1.0" encoding="utf-8"?>
<a:theme xmlns:a="http://schemas.openxmlformats.org/drawingml/2006/main" name="gps课件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15638</TotalTime>
  <Words>6371</Words>
  <Application>Microsoft Office PowerPoint</Application>
  <PresentationFormat>全屏显示(4:3)</PresentationFormat>
  <Paragraphs>502</Paragraphs>
  <Slides>64</Slides>
  <Notes>32</Notes>
  <HiddenSlides>0</HiddenSlides>
  <MMClips>1</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4</vt:i4>
      </vt:variant>
      <vt:variant>
        <vt:lpstr>幻灯片标题</vt:lpstr>
      </vt:variant>
      <vt:variant>
        <vt:i4>64</vt:i4>
      </vt:variant>
    </vt:vector>
  </HeadingPairs>
  <TitlesOfParts>
    <vt:vector size="83" baseType="lpstr">
      <vt:lpstr>华文楷体</vt:lpstr>
      <vt:lpstr>华文细黑</vt:lpstr>
      <vt:lpstr>华文新魏</vt:lpstr>
      <vt:lpstr>宋体</vt:lpstr>
      <vt:lpstr>幼圆</vt:lpstr>
      <vt:lpstr>Arial</vt:lpstr>
      <vt:lpstr>Calibri</vt:lpstr>
      <vt:lpstr>Cambria Math</vt:lpstr>
      <vt:lpstr>Symbol</vt:lpstr>
      <vt:lpstr>Tahoma</vt:lpstr>
      <vt:lpstr>Times New Roman</vt:lpstr>
      <vt:lpstr>Webdings</vt:lpstr>
      <vt:lpstr>Wingdings</vt:lpstr>
      <vt:lpstr>Wingdings 2</vt:lpstr>
      <vt:lpstr>gps课件模板</vt:lpstr>
      <vt:lpstr>位图图像</vt:lpstr>
      <vt:lpstr>Equation</vt:lpstr>
      <vt:lpstr>Image</vt:lpstr>
      <vt:lpstr>BMP 图像</vt:lpstr>
      <vt:lpstr>海洋测绘</vt:lpstr>
      <vt:lpstr>第四章  海洋声速及声线跟踪</vt:lpstr>
      <vt:lpstr> </vt:lpstr>
      <vt:lpstr>第一节  光波、电磁波在海水中的传播</vt:lpstr>
      <vt:lpstr>PowerPoint 演示文稿</vt:lpstr>
      <vt:lpstr>PowerPoint 演示文稿</vt:lpstr>
      <vt:lpstr>PowerPoint 演示文稿</vt:lpstr>
      <vt:lpstr>水对光线的传播特点</vt:lpstr>
      <vt:lpstr>例：海水对光的吸收</vt:lpstr>
      <vt:lpstr>海水对光的吸收</vt:lpstr>
      <vt:lpstr>2、电磁波在海水中的传播</vt:lpstr>
      <vt:lpstr>PowerPoint 演示文稿</vt:lpstr>
      <vt:lpstr>小结：</vt:lpstr>
      <vt:lpstr>光波、电磁波的应用</vt:lpstr>
      <vt:lpstr>光波、电磁波的应用</vt:lpstr>
      <vt:lpstr>第二节 海洋声学</vt:lpstr>
      <vt:lpstr>1、声波在海水中的衰减</vt:lpstr>
      <vt:lpstr>PowerPoint 演示文稿</vt:lpstr>
      <vt:lpstr>PowerPoint 演示文稿</vt:lpstr>
      <vt:lpstr>2、声速</vt:lpstr>
      <vt:lpstr>声速的测定</vt:lpstr>
      <vt:lpstr>声速的测定方法</vt:lpstr>
      <vt:lpstr>声速是S、P、T的函数</vt:lpstr>
      <vt:lpstr>声速与水深</vt:lpstr>
      <vt:lpstr>3、声波的反射和折射</vt:lpstr>
      <vt:lpstr>声波的反射</vt:lpstr>
      <vt:lpstr>声波的折射</vt:lpstr>
      <vt:lpstr>PowerPoint 演示文稿</vt:lpstr>
      <vt:lpstr>PowerPoint 演示文稿</vt:lpstr>
      <vt:lpstr>PowerPoint 演示文稿</vt:lpstr>
      <vt:lpstr>4、水下(海洋)声道</vt:lpstr>
      <vt:lpstr>声波在水下声道中的传播</vt:lpstr>
      <vt:lpstr>PowerPoint 演示文稿</vt:lpstr>
      <vt:lpstr>5、海底地层中声波传播</vt:lpstr>
      <vt:lpstr>海底沉积物类型与声速</vt:lpstr>
      <vt:lpstr>6、海洋噪声</vt:lpstr>
      <vt:lpstr>核潜艇降噪</vt:lpstr>
      <vt:lpstr>小结：声波的应用</vt:lpstr>
      <vt:lpstr>第三节 声纳技术</vt:lpstr>
      <vt:lpstr>声呐 SONAR</vt:lpstr>
      <vt:lpstr>换能器</vt:lpstr>
      <vt:lpstr>应答器</vt:lpstr>
      <vt:lpstr>1、声纳技术的发展</vt:lpstr>
      <vt:lpstr>声纳技术的发展</vt:lpstr>
      <vt:lpstr>声纳技术的发展</vt:lpstr>
      <vt:lpstr>声纳技术的发展：军事上</vt:lpstr>
      <vt:lpstr>声纳技术的发展：军事上</vt:lpstr>
      <vt:lpstr>声纳技术的发展：军事上</vt:lpstr>
      <vt:lpstr>声纳技术的发展：军事上</vt:lpstr>
      <vt:lpstr>声纳技术的发展：军事上</vt:lpstr>
      <vt:lpstr>PowerPoint 演示文稿</vt:lpstr>
      <vt:lpstr>2、声纳系统</vt:lpstr>
      <vt:lpstr>主动式声呐工作流程</vt:lpstr>
      <vt:lpstr>被动式声呐工作流程</vt:lpstr>
      <vt:lpstr>3、典型的声纳系统</vt:lpstr>
      <vt:lpstr>1）主动声纳</vt:lpstr>
      <vt:lpstr>扫描</vt:lpstr>
      <vt:lpstr>2）被动声纳</vt:lpstr>
      <vt:lpstr>3）动态定位和井口重入技术</vt:lpstr>
      <vt:lpstr>4）水声通讯技术</vt:lpstr>
      <vt:lpstr>第四节 声线跟踪</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GPS原理及其应用</dc:title>
  <dc:creator>zyl</dc:creator>
  <cp:lastModifiedBy>郑mouse</cp:lastModifiedBy>
  <cp:revision>457</cp:revision>
  <dcterms:created xsi:type="dcterms:W3CDTF">2014-11-02T02:07:39Z</dcterms:created>
  <dcterms:modified xsi:type="dcterms:W3CDTF">2020-09-16T08:48:24Z</dcterms:modified>
</cp:coreProperties>
</file>